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5fe13699d_2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f5fe13699d_2_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f5fe13699d_2_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60d78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60d78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60d786d7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f60d786d7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f60d786d7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60d786d7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60d786d7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Visits from Desktop </a:t>
            </a:r>
            <a:r>
              <a:rPr lang="en">
                <a:solidFill>
                  <a:schemeClr val="dk1"/>
                </a:solidFill>
              </a:rPr>
              <a:t>[Non curated VRS component]</a:t>
            </a:r>
            <a:r>
              <a:rPr lang="en"/>
              <a:t> is defined as (</a:t>
            </a:r>
            <a:r>
              <a:rPr lang="en" b="1"/>
              <a:t>Mobile device</a:t>
            </a:r>
            <a:r>
              <a:rPr lang="en"/>
              <a:t> </a:t>
            </a:r>
            <a:r>
              <a:rPr lang="en" b="1"/>
              <a:t>equals other</a:t>
            </a: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60d786d7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60d786d7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60d786d7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60d786d7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60d786d7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f60d786d7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610a13a96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f610a13a96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f610a13a96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610a13a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610a13a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610a13a9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610a13a9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610a13a9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610a13a9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5fe13699d_2_1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f5fe13699d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610a13a96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610a13a9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libri"/>
                <a:ea typeface="Calibri"/>
                <a:cs typeface="Calibri"/>
                <a:sym typeface="Calibri"/>
              </a:rPr>
              <a:t>Observation (3.5) :- The Web is always the most prioritized option for a New Customer and No. of visits on web is always higher than the App and We should try to get the customers to App.</a:t>
            </a:r>
            <a:endParaRPr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a:solidFill>
                  <a:schemeClr val="dk1"/>
                </a:solidFill>
                <a:latin typeface="Calibri"/>
                <a:ea typeface="Calibri"/>
                <a:cs typeface="Calibri"/>
                <a:sym typeface="Calibri"/>
              </a:rPr>
              <a:t>Observation (3.6) :- On App the conversion rate is high even though the customer visits were low as compared to the Web. We also noticed that in this period of Oct 2020 - Dec 2020 the App installations have also increased.</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610a13a96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610a13a9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610a13a96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610a13a96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6bf1d0255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f6bf1d0255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610a13a96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f610a13a96_1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f610a13a96_1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610a13a96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f610a13a9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6bf1d025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6bf1d025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610a13a96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610a13a96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6bf1d0255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6bf1d025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610a13a96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610a13a96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5fe13699d_2_1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f5fe13699d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6bf1d0255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f6bf1d025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5fe13699d_2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f5fe13699d_2_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f5fe13699d_2_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5fe13699d_2_1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f5fe13699d_2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610a13a9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610a13a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613e5d37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613e5d3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613e5d37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613e5d3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613e5d37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613e5d37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Section Divider [EC]">
  <p:cSld name="2_Section Divider [EC]">
    <p:bg>
      <p:bgPr>
        <a:solidFill>
          <a:srgbClr val="FA0F00"/>
        </a:solidFill>
        <a:effectLst/>
      </p:bgPr>
    </p:bg>
    <p:spTree>
      <p:nvGrpSpPr>
        <p:cNvPr id="1" name="Shape 56"/>
        <p:cNvGrpSpPr/>
        <p:nvPr/>
      </p:nvGrpSpPr>
      <p:grpSpPr>
        <a:xfrm>
          <a:off x="0" y="0"/>
          <a:ext cx="0" cy="0"/>
          <a:chOff x="0" y="0"/>
          <a:chExt cx="0" cy="0"/>
        </a:xfrm>
      </p:grpSpPr>
      <p:sp>
        <p:nvSpPr>
          <p:cNvPr id="57" name="Google Shape;57;p14"/>
          <p:cNvSpPr/>
          <p:nvPr/>
        </p:nvSpPr>
        <p:spPr>
          <a:xfrm>
            <a:off x="1" y="0"/>
            <a:ext cx="9144000" cy="5143500"/>
          </a:xfrm>
          <a:prstGeom prst="rect">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8" name="Google Shape;58;p14"/>
          <p:cNvSpPr txBox="1">
            <a:spLocks noGrp="1"/>
          </p:cNvSpPr>
          <p:nvPr>
            <p:ph type="body" idx="1"/>
          </p:nvPr>
        </p:nvSpPr>
        <p:spPr>
          <a:xfrm>
            <a:off x="1638882" y="2149799"/>
            <a:ext cx="6642898" cy="1045700"/>
          </a:xfrm>
          <a:prstGeom prst="rect">
            <a:avLst/>
          </a:prstGeom>
          <a:noFill/>
          <a:ln>
            <a:noFill/>
          </a:ln>
        </p:spPr>
        <p:txBody>
          <a:bodyPr spcFirstLastPara="1" wrap="square" lIns="68575" tIns="34275" rIns="68575" bIns="34275" anchor="t" anchorCtr="0">
            <a:normAutofit/>
          </a:bodyPr>
          <a:lstStyle>
            <a:lvl1pPr marL="457200" lvl="0" indent="-228600" algn="l">
              <a:lnSpc>
                <a:spcPct val="75000"/>
              </a:lnSpc>
              <a:spcBef>
                <a:spcPts val="800"/>
              </a:spcBef>
              <a:spcAft>
                <a:spcPts val="0"/>
              </a:spcAft>
              <a:buClr>
                <a:schemeClr val="lt1"/>
              </a:buClr>
              <a:buSzPts val="2700"/>
              <a:buNone/>
              <a:defRPr sz="2700" b="1" i="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59" name="Google Shape;59;p14"/>
          <p:cNvPicPr preferRelativeResize="0"/>
          <p:nvPr/>
        </p:nvPicPr>
        <p:blipFill rotWithShape="1">
          <a:blip r:embed="rId2">
            <a:alphaModFix/>
          </a:blip>
          <a:srcRect/>
          <a:stretch/>
        </p:blipFill>
        <p:spPr>
          <a:xfrm>
            <a:off x="687402" y="2118837"/>
            <a:ext cx="462059" cy="4158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Divider [White-A]">
  <p:cSld name="Section Divider [White-A]">
    <p:bg>
      <p:bgPr>
        <a:solidFill>
          <a:schemeClr val="lt1"/>
        </a:solidFill>
        <a:effectLst/>
      </p:bgPr>
    </p:bg>
    <p:spTree>
      <p:nvGrpSpPr>
        <p:cNvPr id="1" name="Shape 60"/>
        <p:cNvGrpSpPr/>
        <p:nvPr/>
      </p:nvGrpSpPr>
      <p:grpSpPr>
        <a:xfrm>
          <a:off x="0" y="0"/>
          <a:ext cx="0" cy="0"/>
          <a:chOff x="0" y="0"/>
          <a:chExt cx="0" cy="0"/>
        </a:xfrm>
      </p:grpSpPr>
      <p:pic>
        <p:nvPicPr>
          <p:cNvPr id="61" name="Google Shape;61;p15" descr="A close up of a logo&#10;&#10;Description automatically generated"/>
          <p:cNvPicPr preferRelativeResize="0"/>
          <p:nvPr/>
        </p:nvPicPr>
        <p:blipFill rotWithShape="1">
          <a:blip r:embed="rId2">
            <a:alphaModFix/>
          </a:blip>
          <a:srcRect/>
          <a:stretch/>
        </p:blipFill>
        <p:spPr>
          <a:xfrm>
            <a:off x="1" y="0"/>
            <a:ext cx="9144000" cy="5143500"/>
          </a:xfrm>
          <a:prstGeom prst="rect">
            <a:avLst/>
          </a:prstGeom>
          <a:noFill/>
          <a:ln>
            <a:noFill/>
          </a:ln>
        </p:spPr>
      </p:pic>
      <p:sp>
        <p:nvSpPr>
          <p:cNvPr id="62" name="Google Shape;62;p15"/>
          <p:cNvSpPr txBox="1">
            <a:spLocks noGrp="1"/>
          </p:cNvSpPr>
          <p:nvPr>
            <p:ph type="body" idx="1"/>
          </p:nvPr>
        </p:nvSpPr>
        <p:spPr>
          <a:xfrm>
            <a:off x="596092" y="2097615"/>
            <a:ext cx="4432465" cy="1045700"/>
          </a:xfrm>
          <a:prstGeom prst="rect">
            <a:avLst/>
          </a:prstGeom>
          <a:noFill/>
          <a:ln>
            <a:noFill/>
          </a:ln>
        </p:spPr>
        <p:txBody>
          <a:bodyPr spcFirstLastPara="1" wrap="square" lIns="68575" tIns="34275" rIns="68575" bIns="34275" anchor="t" anchorCtr="0">
            <a:normAutofit/>
          </a:bodyPr>
          <a:lstStyle>
            <a:lvl1pPr marL="457200" lvl="0" indent="-228600" algn="l">
              <a:lnSpc>
                <a:spcPct val="75000"/>
              </a:lnSpc>
              <a:spcBef>
                <a:spcPts val="800"/>
              </a:spcBef>
              <a:spcAft>
                <a:spcPts val="0"/>
              </a:spcAft>
              <a:buClr>
                <a:schemeClr val="accent6"/>
              </a:buClr>
              <a:buSzPts val="2700"/>
              <a:buNone/>
              <a:defRPr sz="2700" b="1" i="0">
                <a:solidFill>
                  <a:schemeClr val="accent6"/>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Divider [Dark-A]">
  <p:cSld name="Section Divider [Dark-A]">
    <p:bg>
      <p:bgPr>
        <a:solidFill>
          <a:schemeClr val="lt1"/>
        </a:solidFill>
        <a:effectLst/>
      </p:bgPr>
    </p:bg>
    <p:spTree>
      <p:nvGrpSpPr>
        <p:cNvPr id="1" name="Shape 67"/>
        <p:cNvGrpSpPr/>
        <p:nvPr/>
      </p:nvGrpSpPr>
      <p:grpSpPr>
        <a:xfrm>
          <a:off x="0" y="0"/>
          <a:ext cx="0" cy="0"/>
          <a:chOff x="0" y="0"/>
          <a:chExt cx="0" cy="0"/>
        </a:xfrm>
      </p:grpSpPr>
      <p:pic>
        <p:nvPicPr>
          <p:cNvPr id="68" name="Google Shape;68;p17" descr="A picture containing computer&#10;&#10;Description automatically generated"/>
          <p:cNvPicPr preferRelativeResize="0"/>
          <p:nvPr/>
        </p:nvPicPr>
        <p:blipFill rotWithShape="1">
          <a:blip r:embed="rId2">
            <a:alphaModFix/>
          </a:blip>
          <a:srcRect/>
          <a:stretch/>
        </p:blipFill>
        <p:spPr>
          <a:xfrm>
            <a:off x="1" y="0"/>
            <a:ext cx="9144000" cy="5143500"/>
          </a:xfrm>
          <a:prstGeom prst="rect">
            <a:avLst/>
          </a:prstGeom>
          <a:noFill/>
          <a:ln>
            <a:noFill/>
          </a:ln>
        </p:spPr>
      </p:pic>
      <p:sp>
        <p:nvSpPr>
          <p:cNvPr id="69" name="Google Shape;69;p17"/>
          <p:cNvSpPr txBox="1">
            <a:spLocks noGrp="1"/>
          </p:cNvSpPr>
          <p:nvPr>
            <p:ph type="title"/>
          </p:nvPr>
        </p:nvSpPr>
        <p:spPr>
          <a:xfrm>
            <a:off x="233173" y="234497"/>
            <a:ext cx="6908524" cy="484642"/>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7"/>
          <p:cNvSpPr txBox="1">
            <a:spLocks noGrp="1"/>
          </p:cNvSpPr>
          <p:nvPr>
            <p:ph type="body" idx="1"/>
          </p:nvPr>
        </p:nvSpPr>
        <p:spPr>
          <a:xfrm>
            <a:off x="218295" y="1045565"/>
            <a:ext cx="6923401" cy="3477006"/>
          </a:xfrm>
          <a:prstGeom prst="rect">
            <a:avLst/>
          </a:prstGeom>
          <a:noFill/>
          <a:ln>
            <a:noFill/>
          </a:ln>
        </p:spPr>
        <p:txBody>
          <a:bodyPr spcFirstLastPara="1" wrap="square" lIns="34275" tIns="34275" rIns="34275" bIns="34275" anchor="t" anchorCtr="0">
            <a:noAutofit/>
          </a:bodyPr>
          <a:lstStyle>
            <a:lvl1pPr marL="457200" lvl="0" indent="-361950" algn="l">
              <a:lnSpc>
                <a:spcPct val="100000"/>
              </a:lnSpc>
              <a:spcBef>
                <a:spcPts val="800"/>
              </a:spcBef>
              <a:spcAft>
                <a:spcPts val="0"/>
              </a:spcAft>
              <a:buClr>
                <a:schemeClr val="lt1"/>
              </a:buClr>
              <a:buSzPts val="2100"/>
              <a:buFont typeface="Arial"/>
              <a:buChar char="•"/>
              <a:defRPr>
                <a:solidFill>
                  <a:schemeClr val="lt1"/>
                </a:solidFill>
              </a:defRPr>
            </a:lvl1pPr>
            <a:lvl2pPr marL="914400" lvl="1" indent="-342900" algn="l">
              <a:lnSpc>
                <a:spcPct val="100000"/>
              </a:lnSpc>
              <a:spcBef>
                <a:spcPts val="400"/>
              </a:spcBef>
              <a:spcAft>
                <a:spcPts val="0"/>
              </a:spcAft>
              <a:buClr>
                <a:schemeClr val="lt1"/>
              </a:buClr>
              <a:buSzPts val="1800"/>
              <a:buFont typeface="Arial"/>
              <a:buChar char="•"/>
              <a:defRPr>
                <a:solidFill>
                  <a:schemeClr val="lt1"/>
                </a:solidFill>
              </a:defRPr>
            </a:lvl2pPr>
            <a:lvl3pPr marL="1371600" lvl="2" indent="-323850" algn="l">
              <a:lnSpc>
                <a:spcPct val="100000"/>
              </a:lnSpc>
              <a:spcBef>
                <a:spcPts val="400"/>
              </a:spcBef>
              <a:spcAft>
                <a:spcPts val="0"/>
              </a:spcAft>
              <a:buClr>
                <a:schemeClr val="lt1"/>
              </a:buClr>
              <a:buSzPts val="1500"/>
              <a:buFont typeface="Arial"/>
              <a:buChar char="•"/>
              <a:defRPr>
                <a:solidFill>
                  <a:schemeClr val="lt1"/>
                </a:solidFill>
              </a:defRPr>
            </a:lvl3pPr>
            <a:lvl4pPr marL="1828800" lvl="3" indent="-317500" algn="l">
              <a:lnSpc>
                <a:spcPct val="100000"/>
              </a:lnSpc>
              <a:spcBef>
                <a:spcPts val="400"/>
              </a:spcBef>
              <a:spcAft>
                <a:spcPts val="0"/>
              </a:spcAft>
              <a:buClr>
                <a:schemeClr val="lt1"/>
              </a:buClr>
              <a:buSzPts val="1400"/>
              <a:buFont typeface="Arial"/>
              <a:buChar char="•"/>
              <a:defRPr>
                <a:solidFill>
                  <a:schemeClr val="lt1"/>
                </a:solidFill>
              </a:defRPr>
            </a:lvl4pPr>
            <a:lvl5pPr marL="2286000" lvl="4" indent="-317500" algn="l">
              <a:lnSpc>
                <a:spcPct val="100000"/>
              </a:lnSpc>
              <a:spcBef>
                <a:spcPts val="400"/>
              </a:spcBef>
              <a:spcAft>
                <a:spcPts val="0"/>
              </a:spcAft>
              <a:buClr>
                <a:schemeClr val="lt1"/>
              </a:buClr>
              <a:buSzPts val="1400"/>
              <a:buFont typeface="Arial"/>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71" name="Google Shape;71;p17"/>
          <p:cNvPicPr preferRelativeResize="0"/>
          <p:nvPr/>
        </p:nvPicPr>
        <p:blipFill rotWithShape="1">
          <a:blip r:embed="rId3">
            <a:alphaModFix/>
          </a:blip>
          <a:srcRect/>
          <a:stretch/>
        </p:blipFill>
        <p:spPr>
          <a:xfrm>
            <a:off x="284710" y="4934023"/>
            <a:ext cx="424559" cy="1103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End Slide">
  <p:cSld name="End Slide">
    <p:bg>
      <p:bgPr>
        <a:solidFill>
          <a:srgbClr val="FA0F00"/>
        </a:solidFill>
        <a:effectLst/>
      </p:bgPr>
    </p:bg>
    <p:spTree>
      <p:nvGrpSpPr>
        <p:cNvPr id="1" name="Shape 72"/>
        <p:cNvGrpSpPr/>
        <p:nvPr/>
      </p:nvGrpSpPr>
      <p:grpSpPr>
        <a:xfrm>
          <a:off x="0" y="0"/>
          <a:ext cx="0" cy="0"/>
          <a:chOff x="0" y="0"/>
          <a:chExt cx="0" cy="0"/>
        </a:xfrm>
      </p:grpSpPr>
      <p:sp>
        <p:nvSpPr>
          <p:cNvPr id="73" name="Google Shape;73;p18"/>
          <p:cNvSpPr/>
          <p:nvPr/>
        </p:nvSpPr>
        <p:spPr>
          <a:xfrm>
            <a:off x="1" y="0"/>
            <a:ext cx="9144000" cy="5143500"/>
          </a:xfrm>
          <a:prstGeom prst="rect">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74" name="Google Shape;74;p18"/>
          <p:cNvPicPr preferRelativeResize="0"/>
          <p:nvPr/>
        </p:nvPicPr>
        <p:blipFill rotWithShape="1">
          <a:blip r:embed="rId2">
            <a:alphaModFix/>
          </a:blip>
          <a:srcRect/>
          <a:stretch/>
        </p:blipFill>
        <p:spPr>
          <a:xfrm>
            <a:off x="4204375" y="2069992"/>
            <a:ext cx="735251" cy="10035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sp>
        <p:nvSpPr>
          <p:cNvPr id="76" name="Google Shape;76;p1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8" name="Google Shape;7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2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0" name="Google Shape;90;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2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3"/>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3" name="Google Shape;103;p23"/>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3"/>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5" name="Google Shape;105;p23"/>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17" name="Google Shape;117;p2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8" name="Google Shape;11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6"/>
          <p:cNvSpPr>
            <a:spLocks noGrp="1"/>
          </p:cNvSpPr>
          <p:nvPr>
            <p:ph type="pic" idx="2"/>
          </p:nvPr>
        </p:nvSpPr>
        <p:spPr>
          <a:xfrm>
            <a:off x="3887391" y="740569"/>
            <a:ext cx="4629150" cy="3655219"/>
          </a:xfrm>
          <a:prstGeom prst="rect">
            <a:avLst/>
          </a:prstGeom>
          <a:noFill/>
          <a:ln>
            <a:noFill/>
          </a:ln>
        </p:spPr>
      </p:sp>
      <p:sp>
        <p:nvSpPr>
          <p:cNvPr id="124" name="Google Shape;124;p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1" name="Google Shape;131;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6" name="Google Shape;136;p2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agannath-patta/"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hyperlink" Target="https://www.linkedin.com/in/udit-kulkarni-2baa7121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ww5.an.adobe.com/x/5_el6eh"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5.an.adobe.com/x/5_el6dw"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www5.an.adobe.com/x/5_el6by"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www5.an.adobe.com/x/5_el6d4"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9"/>
          <p:cNvSpPr txBox="1">
            <a:spLocks noGrp="1"/>
          </p:cNvSpPr>
          <p:nvPr>
            <p:ph type="body" idx="1"/>
          </p:nvPr>
        </p:nvSpPr>
        <p:spPr>
          <a:xfrm>
            <a:off x="1494213" y="2149908"/>
            <a:ext cx="5949707" cy="1045428"/>
          </a:xfrm>
          <a:prstGeom prst="rect">
            <a:avLst/>
          </a:prstGeom>
          <a:noFill/>
          <a:ln>
            <a:noFill/>
          </a:ln>
        </p:spPr>
        <p:txBody>
          <a:bodyPr spcFirstLastPara="1" wrap="square" lIns="68575" tIns="34275" rIns="68575" bIns="34275" anchor="t" anchorCtr="0">
            <a:normAutofit/>
          </a:bodyPr>
          <a:lstStyle/>
          <a:p>
            <a:pPr marL="0" lvl="0" indent="0" algn="l" rtl="0">
              <a:lnSpc>
                <a:spcPct val="75000"/>
              </a:lnSpc>
              <a:spcBef>
                <a:spcPts val="0"/>
              </a:spcBef>
              <a:spcAft>
                <a:spcPts val="0"/>
              </a:spcAft>
              <a:buClr>
                <a:schemeClr val="lt1"/>
              </a:buClr>
              <a:buSzPts val="2400"/>
              <a:buNone/>
            </a:pPr>
            <a:r>
              <a:rPr lang="en" sz="2400"/>
              <a:t>Adobe Analytics Challenge 2021</a:t>
            </a:r>
            <a:endParaRPr sz="1100"/>
          </a:p>
        </p:txBody>
      </p:sp>
      <p:sp>
        <p:nvSpPr>
          <p:cNvPr id="146" name="Google Shape;146;p29"/>
          <p:cNvSpPr txBox="1"/>
          <p:nvPr/>
        </p:nvSpPr>
        <p:spPr>
          <a:xfrm>
            <a:off x="1494213" y="3087671"/>
            <a:ext cx="4889155" cy="8090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300"/>
              <a:buFont typeface="Noto Sans Symbols"/>
              <a:buNone/>
            </a:pPr>
            <a:r>
              <a:rPr lang="en" sz="1800" b="0" i="0" u="none" strike="noStrike" cap="none">
                <a:solidFill>
                  <a:srgbClr val="FFFFFF"/>
                </a:solidFill>
                <a:latin typeface="Arial"/>
                <a:ea typeface="Arial"/>
                <a:cs typeface="Arial"/>
                <a:sym typeface="Arial"/>
              </a:rPr>
              <a:t>adobeanalyticschallenge.com</a:t>
            </a:r>
            <a:endParaRPr sz="1800" b="0" i="0" u="none" strike="noStrike" cap="none">
              <a:solidFill>
                <a:srgbClr val="FFFFFF"/>
              </a:solidFill>
              <a:latin typeface="Arial"/>
              <a:ea typeface="Arial"/>
              <a:cs typeface="Arial"/>
              <a:sym typeface="Arial"/>
            </a:endParaRPr>
          </a:p>
        </p:txBody>
      </p:sp>
      <p:sp>
        <p:nvSpPr>
          <p:cNvPr id="147" name="Google Shape;147;p29"/>
          <p:cNvSpPr/>
          <p:nvPr/>
        </p:nvSpPr>
        <p:spPr>
          <a:xfrm>
            <a:off x="-537811" y="670"/>
            <a:ext cx="287651" cy="293404"/>
          </a:xfrm>
          <a:prstGeom prst="rect">
            <a:avLst/>
          </a:prstGeom>
          <a:solidFill>
            <a:srgbClr val="5C5C5C"/>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 name="Google Shape;148;p29"/>
          <p:cNvSpPr/>
          <p:nvPr/>
        </p:nvSpPr>
        <p:spPr>
          <a:xfrm>
            <a:off x="-537811" y="399755"/>
            <a:ext cx="287651" cy="293404"/>
          </a:xfrm>
          <a:prstGeom prst="rect">
            <a:avLst/>
          </a:prstGeom>
          <a:solidFill>
            <a:srgbClr val="797979"/>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 name="Google Shape;149;p29"/>
          <p:cNvSpPr/>
          <p:nvPr/>
        </p:nvSpPr>
        <p:spPr>
          <a:xfrm>
            <a:off x="-537811" y="798841"/>
            <a:ext cx="287651" cy="293404"/>
          </a:xfrm>
          <a:prstGeom prst="rect">
            <a:avLst/>
          </a:prstGeom>
          <a:solidFill>
            <a:srgbClr val="A9A9A9"/>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 name="Google Shape;150;p29"/>
          <p:cNvSpPr/>
          <p:nvPr/>
        </p:nvSpPr>
        <p:spPr>
          <a:xfrm>
            <a:off x="-537811" y="1197925"/>
            <a:ext cx="287651" cy="293404"/>
          </a:xfrm>
          <a:prstGeom prst="rect">
            <a:avLst/>
          </a:prstGeom>
          <a:solidFill>
            <a:srgbClr val="B7B7B7"/>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 name="Google Shape;151;p29"/>
          <p:cNvSpPr/>
          <p:nvPr/>
        </p:nvSpPr>
        <p:spPr>
          <a:xfrm>
            <a:off x="-537811" y="1597011"/>
            <a:ext cx="287651" cy="293404"/>
          </a:xfrm>
          <a:prstGeom prst="rect">
            <a:avLst/>
          </a:prstGeom>
          <a:solidFill>
            <a:srgbClr val="C8C8C8"/>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 name="Google Shape;152;p29"/>
          <p:cNvSpPr/>
          <p:nvPr/>
        </p:nvSpPr>
        <p:spPr>
          <a:xfrm>
            <a:off x="-537811" y="1996096"/>
            <a:ext cx="287651" cy="293404"/>
          </a:xfrm>
          <a:prstGeom prst="rect">
            <a:avLst/>
          </a:prstGeom>
          <a:solidFill>
            <a:srgbClr val="E1EFD8"/>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 name="Google Shape;153;p29"/>
          <p:cNvSpPr/>
          <p:nvPr/>
        </p:nvSpPr>
        <p:spPr>
          <a:xfrm>
            <a:off x="-537811" y="2395181"/>
            <a:ext cx="287651" cy="293404"/>
          </a:xfrm>
          <a:prstGeom prst="rect">
            <a:avLst/>
          </a:prstGeom>
          <a:solidFill>
            <a:srgbClr val="C4E0B2"/>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 name="Google Shape;154;p29"/>
          <p:cNvSpPr/>
          <p:nvPr/>
        </p:nvSpPr>
        <p:spPr>
          <a:xfrm>
            <a:off x="-537811" y="2794266"/>
            <a:ext cx="287651" cy="293404"/>
          </a:xfrm>
          <a:prstGeom prst="rect">
            <a:avLst/>
          </a:prstGeom>
          <a:solidFill>
            <a:srgbClr val="A8D08C"/>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 name="Google Shape;155;p29"/>
          <p:cNvSpPr/>
          <p:nvPr/>
        </p:nvSpPr>
        <p:spPr>
          <a:xfrm>
            <a:off x="-537811" y="3193351"/>
            <a:ext cx="287651" cy="293404"/>
          </a:xfrm>
          <a:prstGeom prst="rect">
            <a:avLst/>
          </a:prstGeom>
          <a:solidFill>
            <a:srgbClr val="548135"/>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 name="Google Shape;156;p29"/>
          <p:cNvSpPr/>
          <p:nvPr/>
        </p:nvSpPr>
        <p:spPr>
          <a:xfrm>
            <a:off x="-537811" y="3592437"/>
            <a:ext cx="287651" cy="293404"/>
          </a:xfrm>
          <a:prstGeom prst="rect">
            <a:avLst/>
          </a:prstGeom>
          <a:solidFill>
            <a:srgbClr val="385623"/>
          </a:solidFill>
          <a:ln w="127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pic>
        <p:nvPicPr>
          <p:cNvPr id="157" name="Google Shape;157;p29"/>
          <p:cNvPicPr preferRelativeResize="0"/>
          <p:nvPr/>
        </p:nvPicPr>
        <p:blipFill>
          <a:blip r:embed="rId3">
            <a:alphaModFix/>
          </a:blip>
          <a:stretch>
            <a:fillRect/>
          </a:stretch>
        </p:blipFill>
        <p:spPr>
          <a:xfrm>
            <a:off x="-25" y="0"/>
            <a:ext cx="914406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p:nvPr/>
        </p:nvSpPr>
        <p:spPr>
          <a:xfrm>
            <a:off x="0" y="0"/>
            <a:ext cx="71664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Calibri"/>
                <a:ea typeface="Calibri"/>
                <a:cs typeface="Calibri"/>
                <a:sym typeface="Calibri"/>
              </a:rPr>
              <a:t>                                                                     </a:t>
            </a:r>
            <a:endParaRPr sz="1700" b="1">
              <a:solidFill>
                <a:srgbClr val="0000FF"/>
              </a:solidFill>
              <a:latin typeface="Calibri"/>
              <a:ea typeface="Calibri"/>
              <a:cs typeface="Calibri"/>
              <a:sym typeface="Calibri"/>
            </a:endParaRPr>
          </a:p>
          <a:p>
            <a:pPr marL="0" lvl="0" indent="0" algn="l" rtl="0">
              <a:spcBef>
                <a:spcPts val="0"/>
              </a:spcBef>
              <a:spcAft>
                <a:spcPts val="0"/>
              </a:spcAft>
              <a:buNone/>
            </a:pPr>
            <a:endParaRPr sz="1700" b="1">
              <a:solidFill>
                <a:srgbClr val="0000FF"/>
              </a:solidFill>
              <a:latin typeface="Calibri"/>
              <a:ea typeface="Calibri"/>
              <a:cs typeface="Calibri"/>
              <a:sym typeface="Calibri"/>
            </a:endParaRPr>
          </a:p>
          <a:p>
            <a:pPr marL="0" lvl="0" indent="0" algn="l" rtl="0">
              <a:spcBef>
                <a:spcPts val="0"/>
              </a:spcBef>
              <a:spcAft>
                <a:spcPts val="0"/>
              </a:spcAft>
              <a:buNone/>
            </a:pPr>
            <a:endParaRPr sz="1700" b="1">
              <a:solidFill>
                <a:srgbClr val="0000FF"/>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a:solidFill>
                  <a:schemeClr val="dk1"/>
                </a:solidFill>
                <a:latin typeface="Calibri"/>
                <a:ea typeface="Calibri"/>
                <a:cs typeface="Calibri"/>
                <a:sym typeface="Calibri"/>
              </a:rPr>
              <a:t>Between </a:t>
            </a:r>
            <a:r>
              <a:rPr lang="en" b="1">
                <a:solidFill>
                  <a:schemeClr val="dk1"/>
                </a:solidFill>
                <a:latin typeface="Calibri"/>
                <a:ea typeface="Calibri"/>
                <a:cs typeface="Calibri"/>
                <a:sym typeface="Calibri"/>
              </a:rPr>
              <a:t>July and Sept</a:t>
            </a:r>
            <a:r>
              <a:rPr lang="en">
                <a:solidFill>
                  <a:schemeClr val="dk1"/>
                </a:solidFill>
                <a:latin typeface="Calibri"/>
                <a:ea typeface="Calibri"/>
                <a:cs typeface="Calibri"/>
                <a:sym typeface="Calibri"/>
              </a:rPr>
              <a:t> Disney does not seem to make much business.Disney should try to promote </a:t>
            </a:r>
            <a:r>
              <a:rPr lang="en" b="1">
                <a:solidFill>
                  <a:srgbClr val="FA0F00"/>
                </a:solidFill>
                <a:latin typeface="Calibri"/>
                <a:ea typeface="Calibri"/>
                <a:cs typeface="Calibri"/>
                <a:sym typeface="Calibri"/>
              </a:rPr>
              <a:t>accessories and toys</a:t>
            </a:r>
            <a:r>
              <a:rPr lang="en">
                <a:solidFill>
                  <a:schemeClr val="dk1"/>
                </a:solidFill>
                <a:latin typeface="Calibri"/>
                <a:ea typeface="Calibri"/>
                <a:cs typeface="Calibri"/>
                <a:sym typeface="Calibri"/>
              </a:rPr>
              <a:t> during </a:t>
            </a:r>
            <a:r>
              <a:rPr lang="en" b="1">
                <a:solidFill>
                  <a:schemeClr val="dk1"/>
                </a:solidFill>
                <a:latin typeface="Calibri"/>
                <a:ea typeface="Calibri"/>
                <a:cs typeface="Calibri"/>
                <a:sym typeface="Calibri"/>
              </a:rPr>
              <a:t>July and Sept</a:t>
            </a:r>
            <a:r>
              <a:rPr lang="en">
                <a:solidFill>
                  <a:schemeClr val="dk1"/>
                </a:solidFill>
                <a:latin typeface="Calibri"/>
                <a:ea typeface="Calibri"/>
                <a:cs typeface="Calibri"/>
                <a:sym typeface="Calibri"/>
              </a:rPr>
              <a:t> as these products seem to generate highest revenue in both 2020 and 2021 which is enough evidence to conclude the same. These could include paid marketing channels such as youtube ads on channels which are most accessed by kids and advertising their </a:t>
            </a:r>
            <a:r>
              <a:rPr lang="en" b="1">
                <a:solidFill>
                  <a:srgbClr val="FA0F00"/>
                </a:solidFill>
                <a:latin typeface="Calibri"/>
                <a:ea typeface="Calibri"/>
                <a:cs typeface="Calibri"/>
                <a:sym typeface="Calibri"/>
              </a:rPr>
              <a:t>accessories</a:t>
            </a:r>
            <a:r>
              <a:rPr lang="en">
                <a:solidFill>
                  <a:schemeClr val="dk1"/>
                </a:solidFill>
                <a:latin typeface="Calibri"/>
                <a:ea typeface="Calibri"/>
                <a:cs typeface="Calibri"/>
                <a:sym typeface="Calibri"/>
              </a:rPr>
              <a:t> on channels which are accessed by people who buy accessories.(</a:t>
            </a:r>
            <a:r>
              <a:rPr lang="en" b="1">
                <a:solidFill>
                  <a:srgbClr val="FA0F00"/>
                </a:solidFill>
                <a:latin typeface="Calibri"/>
                <a:ea typeface="Calibri"/>
                <a:cs typeface="Calibri"/>
                <a:sym typeface="Calibri"/>
              </a:rPr>
              <a:t>Paid Searches</a:t>
            </a:r>
            <a:r>
              <a:rPr lang="en">
                <a:solidFill>
                  <a:schemeClr val="dk1"/>
                </a:solidFill>
                <a:latin typeface="Calibri"/>
                <a:ea typeface="Calibri"/>
                <a:cs typeface="Calibri"/>
                <a:sym typeface="Calibri"/>
              </a:rPr>
              <a:t> are the third highest category of Marketing channels from where the inflow of potential customers[Observation 1.4])</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a:solidFill>
                  <a:schemeClr val="dk1"/>
                </a:solidFill>
                <a:latin typeface="Calibri"/>
                <a:ea typeface="Calibri"/>
                <a:cs typeface="Calibri"/>
                <a:sym typeface="Calibri"/>
              </a:rPr>
              <a:t>Focussing more on the regions mentioned in observation 1.2 would help Disney increase their revenue and leverage the inflowing of first-time purchasers. Paid Search can be used to increase the customer inflow in this aspect.</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a:solidFill>
                  <a:schemeClr val="dk1"/>
                </a:solidFill>
                <a:latin typeface="Calibri"/>
                <a:ea typeface="Calibri"/>
                <a:cs typeface="Calibri"/>
                <a:sym typeface="Calibri"/>
              </a:rPr>
              <a:t>An interesting observation (1.3 (a)) is that customers preferring to see the content in </a:t>
            </a:r>
            <a:r>
              <a:rPr lang="en" b="1">
                <a:solidFill>
                  <a:srgbClr val="FA0F00"/>
                </a:solidFill>
                <a:latin typeface="Calibri"/>
                <a:ea typeface="Calibri"/>
                <a:cs typeface="Calibri"/>
                <a:sym typeface="Calibri"/>
              </a:rPr>
              <a:t>Spanish</a:t>
            </a:r>
            <a:r>
              <a:rPr lang="en">
                <a:solidFill>
                  <a:schemeClr val="dk1"/>
                </a:solidFill>
                <a:latin typeface="Calibri"/>
                <a:ea typeface="Calibri"/>
                <a:cs typeface="Calibri"/>
                <a:sym typeface="Calibri"/>
              </a:rPr>
              <a:t> are </a:t>
            </a:r>
            <a:r>
              <a:rPr lang="en" b="1">
                <a:solidFill>
                  <a:schemeClr val="dk1"/>
                </a:solidFill>
                <a:latin typeface="Calibri"/>
                <a:ea typeface="Calibri"/>
                <a:cs typeface="Calibri"/>
                <a:sym typeface="Calibri"/>
              </a:rPr>
              <a:t>third highest</a:t>
            </a:r>
            <a:r>
              <a:rPr lang="en">
                <a:solidFill>
                  <a:schemeClr val="dk1"/>
                </a:solidFill>
                <a:latin typeface="Calibri"/>
                <a:ea typeface="Calibri"/>
                <a:cs typeface="Calibri"/>
                <a:sym typeface="Calibri"/>
              </a:rPr>
              <a:t> among all languages. </a:t>
            </a:r>
            <a:r>
              <a:rPr lang="en" b="1">
                <a:solidFill>
                  <a:srgbClr val="FA0F00"/>
                </a:solidFill>
                <a:latin typeface="Calibri"/>
                <a:ea typeface="Calibri"/>
                <a:cs typeface="Calibri"/>
                <a:sym typeface="Calibri"/>
              </a:rPr>
              <a:t>English</a:t>
            </a:r>
            <a:r>
              <a:rPr lang="en">
                <a:solidFill>
                  <a:schemeClr val="dk1"/>
                </a:solidFill>
                <a:latin typeface="Calibri"/>
                <a:ea typeface="Calibri"/>
                <a:cs typeface="Calibri"/>
                <a:sym typeface="Calibri"/>
              </a:rPr>
              <a:t> maintains the </a:t>
            </a:r>
            <a:r>
              <a:rPr lang="en" b="1">
                <a:solidFill>
                  <a:schemeClr val="dk1"/>
                </a:solidFill>
                <a:latin typeface="Calibri"/>
                <a:ea typeface="Calibri"/>
                <a:cs typeface="Calibri"/>
                <a:sym typeface="Calibri"/>
              </a:rPr>
              <a:t>top position</a:t>
            </a:r>
            <a:r>
              <a:rPr lang="en">
                <a:solidFill>
                  <a:schemeClr val="dk1"/>
                </a:solidFill>
                <a:latin typeface="Calibri"/>
                <a:ea typeface="Calibri"/>
                <a:cs typeface="Calibri"/>
                <a:sym typeface="Calibri"/>
              </a:rPr>
              <a:t> in terms of language preferences. Content to the liking of Spanish diaspora, their cultures and traditions must be taking into consideration. This could be a game changer for Disney and it could mean more first time purchasers turning into new customers and subsequent purchasers!</a:t>
            </a:r>
            <a:endParaRPr>
              <a:solidFill>
                <a:schemeClr val="dk1"/>
              </a:solidFill>
              <a:latin typeface="Calibri"/>
              <a:ea typeface="Calibri"/>
              <a:cs typeface="Calibri"/>
              <a:sym typeface="Calibri"/>
            </a:endParaRPr>
          </a:p>
        </p:txBody>
      </p:sp>
      <p:sp>
        <p:nvSpPr>
          <p:cNvPr id="232" name="Google Shape;232;p38"/>
          <p:cNvSpPr/>
          <p:nvPr/>
        </p:nvSpPr>
        <p:spPr>
          <a:xfrm rot="5400000">
            <a:off x="3199341" y="-3199343"/>
            <a:ext cx="549900" cy="6948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 name="Google Shape;233;p38"/>
          <p:cNvSpPr txBox="1"/>
          <p:nvPr/>
        </p:nvSpPr>
        <p:spPr>
          <a:xfrm>
            <a:off x="345775" y="103500"/>
            <a:ext cx="5904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Calibri"/>
                <a:ea typeface="Calibri"/>
                <a:cs typeface="Calibri"/>
                <a:sym typeface="Calibri"/>
              </a:rPr>
              <a:t> Advice to Disney</a:t>
            </a:r>
            <a:endParaRPr>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p:nvPr/>
        </p:nvSpPr>
        <p:spPr>
          <a:xfrm>
            <a:off x="499519" y="864988"/>
            <a:ext cx="6206400" cy="3477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00"/>
              <a:buFont typeface="Arial"/>
              <a:buNone/>
            </a:pPr>
            <a:endParaRPr sz="1800" b="0" i="0" u="none" strike="noStrike" cap="none">
              <a:solidFill>
                <a:srgbClr val="000000"/>
              </a:solidFill>
              <a:latin typeface="Arial"/>
              <a:ea typeface="Arial"/>
              <a:cs typeface="Arial"/>
              <a:sym typeface="Arial"/>
            </a:endParaRPr>
          </a:p>
        </p:txBody>
      </p:sp>
      <p:pic>
        <p:nvPicPr>
          <p:cNvPr id="240" name="Google Shape;240;p39" descr="A picture containing outdoor object, bright, day&#10;&#10;Description automatically generated"/>
          <p:cNvPicPr preferRelativeResize="0"/>
          <p:nvPr/>
        </p:nvPicPr>
        <p:blipFill rotWithShape="1">
          <a:blip r:embed="rId3">
            <a:alphaModFix/>
          </a:blip>
          <a:srcRect l="68356"/>
          <a:stretch/>
        </p:blipFill>
        <p:spPr>
          <a:xfrm>
            <a:off x="6972625" y="0"/>
            <a:ext cx="2170188" cy="5143498"/>
          </a:xfrm>
          <a:prstGeom prst="rect">
            <a:avLst/>
          </a:prstGeom>
          <a:noFill/>
          <a:ln>
            <a:noFill/>
          </a:ln>
        </p:spPr>
      </p:pic>
      <p:sp>
        <p:nvSpPr>
          <p:cNvPr id="241" name="Google Shape;241;p39"/>
          <p:cNvSpPr txBox="1"/>
          <p:nvPr/>
        </p:nvSpPr>
        <p:spPr>
          <a:xfrm>
            <a:off x="0" y="1754850"/>
            <a:ext cx="697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Looking at our cart, how do we drive average order value up?</a:t>
            </a:r>
            <a:endParaRPr b="1">
              <a:solidFill>
                <a:srgbClr val="FA0F00"/>
              </a:solidFill>
              <a:latin typeface="Open Sans"/>
              <a:ea typeface="Open Sans"/>
              <a:cs typeface="Open Sans"/>
              <a:sym typeface="Open Sans"/>
            </a:endParaRPr>
          </a:p>
          <a:p>
            <a:pPr marL="914400" lvl="0" indent="0" algn="l" rtl="0">
              <a:spcBef>
                <a:spcPts val="0"/>
              </a:spcBef>
              <a:spcAft>
                <a:spcPts val="0"/>
              </a:spcAft>
              <a:buNone/>
            </a:pPr>
            <a:endParaRPr b="1">
              <a:solidFill>
                <a:srgbClr val="FA0F00"/>
              </a:solidFill>
              <a:latin typeface="Open Sans"/>
              <a:ea typeface="Open Sans"/>
              <a:cs typeface="Open Sans"/>
              <a:sym typeface="Open Sans"/>
            </a:endParaRPr>
          </a:p>
          <a:p>
            <a:pPr marL="914400" lvl="1"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Is that answer different from mobile Vs. Desktop</a:t>
            </a:r>
            <a:endParaRPr b="1">
              <a:solidFill>
                <a:srgbClr val="FA0F00"/>
              </a:solidFill>
              <a:latin typeface="Open Sans"/>
              <a:ea typeface="Open Sans"/>
              <a:cs typeface="Open Sans"/>
              <a:sym typeface="Open Sans"/>
            </a:endParaRPr>
          </a:p>
        </p:txBody>
      </p:sp>
      <p:sp>
        <p:nvSpPr>
          <p:cNvPr id="242" name="Google Shape;242;p39"/>
          <p:cNvSpPr txBox="1"/>
          <p:nvPr/>
        </p:nvSpPr>
        <p:spPr>
          <a:xfrm>
            <a:off x="0" y="3983300"/>
            <a:ext cx="6972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Note: -</a:t>
            </a:r>
            <a:endParaRPr b="1">
              <a:latin typeface="Calibri"/>
              <a:ea typeface="Calibri"/>
              <a:cs typeface="Calibri"/>
              <a:sym typeface="Calibri"/>
            </a:endParaRPr>
          </a:p>
          <a:p>
            <a:pPr marL="0" lvl="0" indent="0" algn="l" rtl="0">
              <a:spcBef>
                <a:spcPts val="0"/>
              </a:spcBef>
              <a:spcAft>
                <a:spcPts val="0"/>
              </a:spcAft>
              <a:buNone/>
            </a:pPr>
            <a:r>
              <a:rPr lang="en" sz="1300" b="1">
                <a:latin typeface="Calibri"/>
                <a:ea typeface="Calibri"/>
                <a:cs typeface="Calibri"/>
                <a:sym typeface="Calibri"/>
              </a:rPr>
              <a:t>1)Analysed data for Question (1) is for Disney Web, and time period is Oct 1,2020 - Sep 30, 2021</a:t>
            </a:r>
            <a:endParaRPr sz="1300" b="1">
              <a:latin typeface="Calibri"/>
              <a:ea typeface="Calibri"/>
              <a:cs typeface="Calibri"/>
              <a:sym typeface="Calibri"/>
            </a:endParaRPr>
          </a:p>
          <a:p>
            <a:pPr marL="0" lvl="0" indent="0" algn="l" rtl="0">
              <a:spcBef>
                <a:spcPts val="0"/>
              </a:spcBef>
              <a:spcAft>
                <a:spcPts val="0"/>
              </a:spcAft>
              <a:buNone/>
            </a:pPr>
            <a:r>
              <a:rPr lang="en" sz="1300" b="1">
                <a:latin typeface="Calibri"/>
                <a:ea typeface="Calibri"/>
                <a:cs typeface="Calibri"/>
                <a:sym typeface="Calibri"/>
              </a:rPr>
              <a:t>2)Inference, conclusions and Advice to Disney would be given at end of all the observations</a:t>
            </a:r>
            <a:endParaRPr sz="13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0"/>
          <p:cNvPicPr preferRelativeResize="0"/>
          <p:nvPr/>
        </p:nvPicPr>
        <p:blipFill>
          <a:blip r:embed="rId3">
            <a:alphaModFix/>
          </a:blip>
          <a:stretch>
            <a:fillRect/>
          </a:stretch>
        </p:blipFill>
        <p:spPr>
          <a:xfrm>
            <a:off x="0" y="0"/>
            <a:ext cx="7205474" cy="2240280"/>
          </a:xfrm>
          <a:prstGeom prst="rect">
            <a:avLst/>
          </a:prstGeom>
          <a:noFill/>
          <a:ln>
            <a:noFill/>
          </a:ln>
        </p:spPr>
      </p:pic>
      <p:sp>
        <p:nvSpPr>
          <p:cNvPr id="248" name="Google Shape;248;p40"/>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2.1</a:t>
            </a:r>
            <a:endParaRPr b="1">
              <a:latin typeface="Calibri"/>
              <a:ea typeface="Calibri"/>
              <a:cs typeface="Calibri"/>
              <a:sym typeface="Calibri"/>
            </a:endParaRPr>
          </a:p>
        </p:txBody>
      </p:sp>
      <p:sp>
        <p:nvSpPr>
          <p:cNvPr id="249" name="Google Shape;249;p40"/>
          <p:cNvSpPr txBox="1"/>
          <p:nvPr/>
        </p:nvSpPr>
        <p:spPr>
          <a:xfrm>
            <a:off x="21550" y="2812025"/>
            <a:ext cx="717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Observation (2.1) : -</a:t>
            </a: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Above data reflects that </a:t>
            </a:r>
            <a:r>
              <a:rPr lang="en" b="1">
                <a:solidFill>
                  <a:srgbClr val="FA0F00"/>
                </a:solidFill>
                <a:latin typeface="Calibri"/>
                <a:ea typeface="Calibri"/>
                <a:cs typeface="Calibri"/>
                <a:sym typeface="Calibri"/>
              </a:rPr>
              <a:t>Visits from Desktop</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&gt;</a:t>
            </a:r>
            <a:r>
              <a:rPr lang="en">
                <a:solidFill>
                  <a:schemeClr val="dk1"/>
                </a:solidFill>
                <a:latin typeface="Calibri"/>
                <a:ea typeface="Calibri"/>
                <a:cs typeface="Calibri"/>
                <a:sym typeface="Calibri"/>
              </a:rPr>
              <a:t> </a:t>
            </a:r>
            <a:r>
              <a:rPr lang="en" b="1">
                <a:solidFill>
                  <a:srgbClr val="FA0F00"/>
                </a:solidFill>
                <a:latin typeface="Calibri"/>
                <a:ea typeface="Calibri"/>
                <a:cs typeface="Calibri"/>
                <a:sym typeface="Calibri"/>
              </a:rPr>
              <a:t>Visits from Mobile</a:t>
            </a:r>
            <a:r>
              <a:rPr lang="en">
                <a:solidFill>
                  <a:schemeClr val="dk1"/>
                </a:solidFill>
                <a:latin typeface="Calibri"/>
                <a:ea typeface="Calibri"/>
                <a:cs typeface="Calibri"/>
                <a:sym typeface="Calibri"/>
              </a:rPr>
              <a:t>. Also it is pertinent to note that there is no Overlap between the visits. These visits are exclusive to mobile and Desktop.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(Visits from Desktop is created segment which is defined as (</a:t>
            </a:r>
            <a:r>
              <a:rPr lang="en" b="1">
                <a:solidFill>
                  <a:schemeClr val="dk1"/>
                </a:solidFill>
                <a:latin typeface="Calibri"/>
                <a:ea typeface="Calibri"/>
                <a:cs typeface="Calibri"/>
                <a:sym typeface="Calibri"/>
              </a:rPr>
              <a:t>Mobile device equals other</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1"/>
          <p:cNvPicPr preferRelativeResize="0"/>
          <p:nvPr/>
        </p:nvPicPr>
        <p:blipFill>
          <a:blip r:embed="rId3">
            <a:alphaModFix/>
          </a:blip>
          <a:stretch>
            <a:fillRect/>
          </a:stretch>
        </p:blipFill>
        <p:spPr>
          <a:xfrm>
            <a:off x="0" y="0"/>
            <a:ext cx="7205471" cy="2240280"/>
          </a:xfrm>
          <a:prstGeom prst="rect">
            <a:avLst/>
          </a:prstGeom>
          <a:noFill/>
          <a:ln>
            <a:noFill/>
          </a:ln>
        </p:spPr>
      </p:pic>
      <p:sp>
        <p:nvSpPr>
          <p:cNvPr id="255" name="Google Shape;255;p41"/>
          <p:cNvSpPr txBox="1"/>
          <p:nvPr/>
        </p:nvSpPr>
        <p:spPr>
          <a:xfrm>
            <a:off x="15188" y="2708275"/>
            <a:ext cx="7175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Here we analyse the Web Revenue across different categories.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(2.2) : -</a:t>
            </a: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b="1">
                <a:solidFill>
                  <a:srgbClr val="FA0F00"/>
                </a:solidFill>
                <a:latin typeface="Calibri"/>
                <a:ea typeface="Calibri"/>
                <a:cs typeface="Calibri"/>
                <a:sym typeface="Calibri"/>
              </a:rPr>
              <a:t>Toys, accessories, plush and stuffed animals</a:t>
            </a:r>
            <a:r>
              <a:rPr lang="en">
                <a:solidFill>
                  <a:schemeClr val="dk1"/>
                </a:solidFill>
                <a:latin typeface="Calibri"/>
                <a:ea typeface="Calibri"/>
                <a:cs typeface="Calibri"/>
                <a:sym typeface="Calibri"/>
              </a:rPr>
              <a:t> are </a:t>
            </a:r>
            <a:r>
              <a:rPr lang="en" b="1">
                <a:solidFill>
                  <a:schemeClr val="dk1"/>
                </a:solidFill>
                <a:latin typeface="Calibri"/>
                <a:ea typeface="Calibri"/>
                <a:cs typeface="Calibri"/>
                <a:sym typeface="Calibri"/>
              </a:rPr>
              <a:t>top three categories</a:t>
            </a:r>
            <a:r>
              <a:rPr lang="en">
                <a:solidFill>
                  <a:schemeClr val="dk1"/>
                </a:solidFill>
                <a:latin typeface="Calibri"/>
                <a:ea typeface="Calibri"/>
                <a:cs typeface="Calibri"/>
                <a:sym typeface="Calibri"/>
              </a:rPr>
              <a:t> which contribute maximum to the web revenue.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Visits from Mobile have greater contribution to the revenue than Visits from desktop(in terms of top 3 categories)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However the revenue from desktop visits is greater than revenue from mobile visits. </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56" name="Google Shape;256;p41"/>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2.2</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2.3</a:t>
            </a:r>
            <a:endParaRPr b="1">
              <a:latin typeface="Calibri"/>
              <a:ea typeface="Calibri"/>
              <a:cs typeface="Calibri"/>
              <a:sym typeface="Calibri"/>
            </a:endParaRPr>
          </a:p>
        </p:txBody>
      </p:sp>
      <p:sp>
        <p:nvSpPr>
          <p:cNvPr id="262" name="Google Shape;262;p42"/>
          <p:cNvSpPr txBox="1"/>
          <p:nvPr/>
        </p:nvSpPr>
        <p:spPr>
          <a:xfrm>
            <a:off x="15188" y="2708275"/>
            <a:ext cx="7175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Here we analyse the Average web revenue across Marketing channels and customer loyalty. We also compare the data for two years.(Oct 1,2019 - Sep 30,2020) and (Oct 1, 2020 - Sep 30,2021)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(2.3) : -</a:t>
            </a:r>
            <a:endParaRPr b="1">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a:latin typeface="Calibri"/>
                <a:ea typeface="Calibri"/>
                <a:cs typeface="Calibri"/>
                <a:sym typeface="Calibri"/>
              </a:rPr>
              <a:t>Average web revenue from </a:t>
            </a:r>
            <a:r>
              <a:rPr lang="en" b="1">
                <a:solidFill>
                  <a:srgbClr val="FA0F00"/>
                </a:solidFill>
                <a:latin typeface="Calibri"/>
                <a:ea typeface="Calibri"/>
                <a:cs typeface="Calibri"/>
                <a:sym typeface="Calibri"/>
              </a:rPr>
              <a:t>Affiliate marketing</a:t>
            </a:r>
            <a:r>
              <a:rPr lang="en">
                <a:latin typeface="Calibri"/>
                <a:ea typeface="Calibri"/>
                <a:cs typeface="Calibri"/>
                <a:sym typeface="Calibri"/>
              </a:rPr>
              <a:t> is highest while </a:t>
            </a:r>
            <a:r>
              <a:rPr lang="en" b="1">
                <a:solidFill>
                  <a:srgbClr val="FA0F00"/>
                </a:solidFill>
                <a:latin typeface="Calibri"/>
                <a:ea typeface="Calibri"/>
                <a:cs typeface="Calibri"/>
                <a:sym typeface="Calibri"/>
              </a:rPr>
              <a:t>Paid search</a:t>
            </a:r>
            <a:r>
              <a:rPr lang="en">
                <a:latin typeface="Calibri"/>
                <a:ea typeface="Calibri"/>
                <a:cs typeface="Calibri"/>
                <a:sym typeface="Calibri"/>
              </a:rPr>
              <a:t> takes the second place.</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a:latin typeface="Calibri"/>
                <a:ea typeface="Calibri"/>
                <a:cs typeface="Calibri"/>
                <a:sym typeface="Calibri"/>
              </a:rPr>
              <a:t>Second time purchasers contribute more to the revenue in both the time periods.</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a:latin typeface="Calibri"/>
                <a:ea typeface="Calibri"/>
                <a:cs typeface="Calibri"/>
                <a:sym typeface="Calibri"/>
              </a:rPr>
              <a:t>Revenue from Desktop is higher than Revenue from Mobile.</a:t>
            </a:r>
            <a:endParaRPr>
              <a:latin typeface="Calibri"/>
              <a:ea typeface="Calibri"/>
              <a:cs typeface="Calibri"/>
              <a:sym typeface="Calibri"/>
            </a:endParaRPr>
          </a:p>
        </p:txBody>
      </p:sp>
      <p:pic>
        <p:nvPicPr>
          <p:cNvPr id="263" name="Google Shape;263;p42"/>
          <p:cNvPicPr preferRelativeResize="0"/>
          <p:nvPr/>
        </p:nvPicPr>
        <p:blipFill>
          <a:blip r:embed="rId3">
            <a:alphaModFix/>
          </a:blip>
          <a:stretch>
            <a:fillRect/>
          </a:stretch>
        </p:blipFill>
        <p:spPr>
          <a:xfrm>
            <a:off x="0" y="0"/>
            <a:ext cx="7205471" cy="2240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p:nvPr/>
        </p:nvSpPr>
        <p:spPr>
          <a:xfrm>
            <a:off x="0" y="0"/>
            <a:ext cx="7166400" cy="41549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000FF"/>
                </a:solidFill>
                <a:latin typeface="Calibri"/>
                <a:ea typeface="Calibri"/>
                <a:cs typeface="Calibri"/>
                <a:sym typeface="Calibri"/>
              </a:rPr>
              <a:t>                                                                     </a:t>
            </a:r>
            <a:endParaRPr sz="1700" b="1" dirty="0">
              <a:solidFill>
                <a:srgbClr val="0000FF"/>
              </a:solidFill>
              <a:latin typeface="Calibri"/>
              <a:ea typeface="Calibri"/>
              <a:cs typeface="Calibri"/>
              <a:sym typeface="Calibri"/>
            </a:endParaRPr>
          </a:p>
          <a:p>
            <a:pPr marL="0" lvl="0" indent="0" algn="l" rtl="0">
              <a:spcBef>
                <a:spcPts val="0"/>
              </a:spcBef>
              <a:spcAft>
                <a:spcPts val="0"/>
              </a:spcAft>
              <a:buNone/>
            </a:pPr>
            <a:endParaRPr sz="1700" b="1" dirty="0">
              <a:solidFill>
                <a:srgbClr val="0000FF"/>
              </a:solidFill>
              <a:latin typeface="Calibri"/>
              <a:ea typeface="Calibri"/>
              <a:cs typeface="Calibri"/>
              <a:sym typeface="Calibri"/>
            </a:endParaRPr>
          </a:p>
          <a:p>
            <a:pPr marL="0" lvl="0" indent="0" algn="l" rtl="0">
              <a:spcBef>
                <a:spcPts val="0"/>
              </a:spcBef>
              <a:spcAft>
                <a:spcPts val="0"/>
              </a:spcAft>
              <a:buNone/>
            </a:pPr>
            <a:endParaRPr sz="1700" b="1" dirty="0">
              <a:solidFill>
                <a:srgbClr val="0000FF"/>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dirty="0">
                <a:solidFill>
                  <a:schemeClr val="dk1"/>
                </a:solidFill>
                <a:latin typeface="Calibri"/>
                <a:ea typeface="Calibri"/>
                <a:cs typeface="Calibri"/>
                <a:sym typeface="Calibri"/>
              </a:rPr>
              <a:t>The </a:t>
            </a:r>
            <a:r>
              <a:rPr lang="en" b="1" dirty="0">
                <a:solidFill>
                  <a:srgbClr val="FA0F00"/>
                </a:solidFill>
                <a:latin typeface="Calibri"/>
                <a:ea typeface="Calibri"/>
                <a:cs typeface="Calibri"/>
                <a:sym typeface="Calibri"/>
              </a:rPr>
              <a:t>Visits from Desktop</a:t>
            </a:r>
            <a:r>
              <a:rPr lang="en" dirty="0">
                <a:solidFill>
                  <a:schemeClr val="dk1"/>
                </a:solidFill>
                <a:latin typeface="Calibri"/>
                <a:ea typeface="Calibri"/>
                <a:cs typeface="Calibri"/>
                <a:sym typeface="Calibri"/>
              </a:rPr>
              <a:t> are higher</a:t>
            </a:r>
            <a:r>
              <a:rPr lang="en" b="1" dirty="0">
                <a:solidFill>
                  <a:schemeClr val="dk1"/>
                </a:solidFill>
                <a:latin typeface="Calibri"/>
                <a:ea typeface="Calibri"/>
                <a:cs typeface="Calibri"/>
                <a:sym typeface="Calibri"/>
              </a:rPr>
              <a:t> </a:t>
            </a:r>
            <a:r>
              <a:rPr lang="en" dirty="0">
                <a:solidFill>
                  <a:schemeClr val="dk1"/>
                </a:solidFill>
                <a:latin typeface="Calibri"/>
                <a:ea typeface="Calibri"/>
                <a:cs typeface="Calibri"/>
                <a:sym typeface="Calibri"/>
              </a:rPr>
              <a:t>than </a:t>
            </a:r>
            <a:r>
              <a:rPr lang="en" b="1" dirty="0">
                <a:solidFill>
                  <a:srgbClr val="FA0F00"/>
                </a:solidFill>
                <a:latin typeface="Calibri"/>
                <a:ea typeface="Calibri"/>
                <a:cs typeface="Calibri"/>
                <a:sym typeface="Calibri"/>
              </a:rPr>
              <a:t>Visits from Mobile</a:t>
            </a:r>
            <a:r>
              <a:rPr lang="en" dirty="0">
                <a:solidFill>
                  <a:schemeClr val="dk1"/>
                </a:solidFill>
                <a:latin typeface="Calibri"/>
                <a:ea typeface="Calibri"/>
                <a:cs typeface="Calibri"/>
                <a:sym typeface="Calibri"/>
              </a:rPr>
              <a:t> (Observation 2.1) but the </a:t>
            </a:r>
            <a:r>
              <a:rPr lang="en" b="1" dirty="0">
                <a:solidFill>
                  <a:schemeClr val="dk1"/>
                </a:solidFill>
                <a:latin typeface="Calibri"/>
                <a:ea typeface="Calibri"/>
                <a:cs typeface="Calibri"/>
                <a:sym typeface="Calibri"/>
              </a:rPr>
              <a:t>revenue from Desktop</a:t>
            </a:r>
            <a:r>
              <a:rPr lang="en" dirty="0">
                <a:solidFill>
                  <a:schemeClr val="dk1"/>
                </a:solidFill>
                <a:latin typeface="Calibri"/>
                <a:ea typeface="Calibri"/>
                <a:cs typeface="Calibri"/>
                <a:sym typeface="Calibri"/>
              </a:rPr>
              <a:t> is </a:t>
            </a:r>
            <a:r>
              <a:rPr lang="en" b="1" dirty="0">
                <a:solidFill>
                  <a:schemeClr val="dk1"/>
                </a:solidFill>
                <a:latin typeface="Calibri"/>
                <a:ea typeface="Calibri"/>
                <a:cs typeface="Calibri"/>
                <a:sym typeface="Calibri"/>
              </a:rPr>
              <a:t>28%</a:t>
            </a:r>
            <a:r>
              <a:rPr lang="en" dirty="0">
                <a:solidFill>
                  <a:schemeClr val="dk1"/>
                </a:solidFill>
                <a:latin typeface="Calibri"/>
                <a:ea typeface="Calibri"/>
                <a:cs typeface="Calibri"/>
                <a:sym typeface="Calibri"/>
              </a:rPr>
              <a:t> higher than the </a:t>
            </a:r>
            <a:r>
              <a:rPr lang="en" b="1" dirty="0">
                <a:solidFill>
                  <a:schemeClr val="dk1"/>
                </a:solidFill>
                <a:latin typeface="Calibri"/>
                <a:ea typeface="Calibri"/>
                <a:cs typeface="Calibri"/>
                <a:sym typeface="Calibri"/>
              </a:rPr>
              <a:t>revenue from Mobile. </a:t>
            </a:r>
            <a:r>
              <a:rPr lang="en" dirty="0">
                <a:solidFill>
                  <a:schemeClr val="dk1"/>
                </a:solidFill>
                <a:latin typeface="Calibri"/>
                <a:ea typeface="Calibri"/>
                <a:cs typeface="Calibri"/>
                <a:sym typeface="Calibri"/>
              </a:rPr>
              <a:t>This could be due to various reasons. It seems as if people “window-shop” when they are visiting from mobile. Disney could concentrate its efforts on making the user experience from mobile easier in terms of </a:t>
            </a:r>
            <a:r>
              <a:rPr lang="en" b="1" dirty="0">
                <a:solidFill>
                  <a:schemeClr val="dk1"/>
                </a:solidFill>
                <a:latin typeface="Calibri"/>
                <a:ea typeface="Calibri"/>
                <a:cs typeface="Calibri"/>
                <a:sym typeface="Calibri"/>
              </a:rPr>
              <a:t>checkouts and payments</a:t>
            </a:r>
            <a:r>
              <a:rPr lang="en" dirty="0">
                <a:solidFill>
                  <a:schemeClr val="dk1"/>
                </a:solidFill>
                <a:latin typeface="Calibri"/>
                <a:ea typeface="Calibri"/>
                <a:cs typeface="Calibri"/>
                <a:sym typeface="Calibri"/>
              </a:rPr>
              <a:t>. This will increase the conversion rate from mobile visits and increase the </a:t>
            </a:r>
            <a:r>
              <a:rPr lang="en" b="1" dirty="0">
                <a:solidFill>
                  <a:schemeClr val="dk1"/>
                </a:solidFill>
                <a:latin typeface="Calibri"/>
                <a:ea typeface="Calibri"/>
                <a:cs typeface="Calibri"/>
                <a:sym typeface="Calibri"/>
              </a:rPr>
              <a:t>average order value.</a:t>
            </a:r>
          </a:p>
          <a:p>
            <a:pPr marL="457200" lvl="0" indent="-317500" algn="l" rtl="0">
              <a:spcBef>
                <a:spcPts val="0"/>
              </a:spcBef>
              <a:spcAft>
                <a:spcPts val="0"/>
              </a:spcAft>
              <a:buClr>
                <a:schemeClr val="dk1"/>
              </a:buClr>
              <a:buSzPts val="1400"/>
              <a:buFont typeface="Calibri"/>
              <a:buAutoNum type="arabicParenR"/>
            </a:pPr>
            <a:endParaRPr lang="en" b="1"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b="1" dirty="0">
                <a:solidFill>
                  <a:srgbClr val="FA0F00"/>
                </a:solidFill>
                <a:latin typeface="Calibri"/>
                <a:ea typeface="Calibri"/>
                <a:cs typeface="Calibri"/>
                <a:sym typeface="Calibri"/>
              </a:rPr>
              <a:t>Toys, accessories, plush and stuffed animals</a:t>
            </a:r>
            <a:r>
              <a:rPr lang="en" dirty="0">
                <a:solidFill>
                  <a:schemeClr val="dk1"/>
                </a:solidFill>
                <a:latin typeface="Calibri"/>
                <a:ea typeface="Calibri"/>
                <a:cs typeface="Calibri"/>
                <a:sym typeface="Calibri"/>
              </a:rPr>
              <a:t>(Observation(2.2 a) )</a:t>
            </a:r>
            <a:r>
              <a:rPr lang="en" b="1" dirty="0">
                <a:solidFill>
                  <a:srgbClr val="FA0F00"/>
                </a:solidFill>
                <a:latin typeface="Calibri"/>
                <a:ea typeface="Calibri"/>
                <a:cs typeface="Calibri"/>
                <a:sym typeface="Calibri"/>
              </a:rPr>
              <a:t> </a:t>
            </a:r>
            <a:r>
              <a:rPr lang="en" dirty="0">
                <a:solidFill>
                  <a:schemeClr val="dk1"/>
                </a:solidFill>
                <a:latin typeface="Calibri"/>
                <a:ea typeface="Calibri"/>
                <a:cs typeface="Calibri"/>
                <a:sym typeface="Calibri"/>
              </a:rPr>
              <a:t>could be promoted more through </a:t>
            </a:r>
            <a:r>
              <a:rPr lang="en" b="1" dirty="0">
                <a:solidFill>
                  <a:srgbClr val="FA0F00"/>
                </a:solidFill>
                <a:latin typeface="Calibri"/>
                <a:ea typeface="Calibri"/>
                <a:cs typeface="Calibri"/>
                <a:sym typeface="Calibri"/>
              </a:rPr>
              <a:t>Affiliate marketing</a:t>
            </a:r>
            <a:r>
              <a:rPr lang="en" dirty="0">
                <a:solidFill>
                  <a:srgbClr val="FA0F00"/>
                </a:solidFill>
                <a:latin typeface="Calibri"/>
                <a:ea typeface="Calibri"/>
                <a:cs typeface="Calibri"/>
                <a:sym typeface="Calibri"/>
              </a:rPr>
              <a:t> </a:t>
            </a:r>
            <a:r>
              <a:rPr lang="en" dirty="0">
                <a:solidFill>
                  <a:schemeClr val="tx1"/>
                </a:solidFill>
                <a:latin typeface="Calibri"/>
                <a:ea typeface="Calibri"/>
                <a:cs typeface="Calibri"/>
                <a:sym typeface="Calibri"/>
              </a:rPr>
              <a:t>(</a:t>
            </a:r>
            <a:r>
              <a:rPr lang="en" dirty="0">
                <a:solidFill>
                  <a:schemeClr val="dk1"/>
                </a:solidFill>
                <a:latin typeface="Calibri"/>
                <a:ea typeface="Calibri"/>
                <a:cs typeface="Calibri"/>
                <a:sym typeface="Calibri"/>
              </a:rPr>
              <a:t>Popular youtube channels, instagram stars, social media celebrities can be collaborated with</a:t>
            </a:r>
            <a:r>
              <a:rPr lang="en" dirty="0">
                <a:solidFill>
                  <a:schemeClr val="tx1"/>
                </a:solidFill>
                <a:latin typeface="Calibri"/>
                <a:ea typeface="Calibri"/>
                <a:cs typeface="Calibri"/>
                <a:sym typeface="Calibri"/>
              </a:rPr>
              <a:t>)</a:t>
            </a:r>
            <a:r>
              <a:rPr lang="en" dirty="0">
                <a:solidFill>
                  <a:schemeClr val="dk1"/>
                </a:solidFill>
                <a:latin typeface="Calibri"/>
                <a:ea typeface="Calibri"/>
                <a:cs typeface="Calibri"/>
                <a:sym typeface="Calibri"/>
              </a:rPr>
              <a:t>(Observation(2.3 a) ) or</a:t>
            </a:r>
            <a:r>
              <a:rPr lang="en" b="1" dirty="0">
                <a:solidFill>
                  <a:srgbClr val="FF0000"/>
                </a:solidFill>
                <a:latin typeface="Calibri"/>
                <a:ea typeface="Calibri"/>
                <a:cs typeface="Calibri"/>
                <a:sym typeface="Calibri"/>
              </a:rPr>
              <a:t> Paid Search (ads) </a:t>
            </a:r>
            <a:r>
              <a:rPr lang="en" dirty="0">
                <a:solidFill>
                  <a:schemeClr val="dk1"/>
                </a:solidFill>
                <a:latin typeface="Calibri"/>
                <a:ea typeface="Calibri"/>
                <a:cs typeface="Calibri"/>
                <a:sym typeface="Calibri"/>
              </a:rPr>
              <a:t>(Observation(2.3 b) ) to further increase the revenue and drive the </a:t>
            </a:r>
            <a:r>
              <a:rPr lang="en" b="1" dirty="0">
                <a:solidFill>
                  <a:schemeClr val="dk1"/>
                </a:solidFill>
                <a:latin typeface="Calibri"/>
                <a:ea typeface="Calibri"/>
                <a:cs typeface="Calibri"/>
                <a:sym typeface="Calibri"/>
              </a:rPr>
              <a:t>average order value up!</a:t>
            </a:r>
          </a:p>
          <a:p>
            <a:pPr marL="457200" lvl="0" indent="-317500" algn="l" rtl="0">
              <a:spcBef>
                <a:spcPts val="0"/>
              </a:spcBef>
              <a:spcAft>
                <a:spcPts val="0"/>
              </a:spcAft>
              <a:buClr>
                <a:schemeClr val="dk1"/>
              </a:buClr>
              <a:buSzPts val="1400"/>
              <a:buFont typeface="Calibri"/>
              <a:buAutoNum type="arabicParenR"/>
            </a:pPr>
            <a:endParaRPr lang="en" b="1"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arenR"/>
            </a:pPr>
            <a:r>
              <a:rPr lang="en" b="1" dirty="0">
                <a:solidFill>
                  <a:srgbClr val="FA0F00"/>
                </a:solidFill>
                <a:latin typeface="Calibri"/>
                <a:ea typeface="Calibri"/>
                <a:cs typeface="Calibri"/>
                <a:sym typeface="Calibri"/>
              </a:rPr>
              <a:t>Bags and Wallets, home category and play sets</a:t>
            </a:r>
            <a:r>
              <a:rPr lang="en" dirty="0">
                <a:solidFill>
                  <a:schemeClr val="dk1"/>
                </a:solidFill>
                <a:latin typeface="Calibri"/>
                <a:ea typeface="Calibri"/>
                <a:cs typeface="Calibri"/>
                <a:sym typeface="Calibri"/>
              </a:rPr>
              <a:t> could be promoted through </a:t>
            </a:r>
            <a:r>
              <a:rPr lang="en" b="1" dirty="0">
                <a:solidFill>
                  <a:srgbClr val="FA0F00"/>
                </a:solidFill>
                <a:latin typeface="Calibri"/>
                <a:ea typeface="Calibri"/>
                <a:cs typeface="Calibri"/>
                <a:sym typeface="Calibri"/>
              </a:rPr>
              <a:t>Paid Search(ads)</a:t>
            </a:r>
            <a:r>
              <a:rPr lang="en" dirty="0">
                <a:solidFill>
                  <a:schemeClr val="dk1"/>
                </a:solidFill>
                <a:latin typeface="Calibri"/>
                <a:ea typeface="Calibri"/>
                <a:cs typeface="Calibri"/>
                <a:sym typeface="Calibri"/>
              </a:rPr>
              <a:t> on relevant youtube channels via </a:t>
            </a:r>
            <a:r>
              <a:rPr lang="en" b="1" dirty="0">
                <a:solidFill>
                  <a:srgbClr val="FA0F00"/>
                </a:solidFill>
                <a:latin typeface="Calibri"/>
                <a:ea typeface="Calibri"/>
                <a:cs typeface="Calibri"/>
                <a:sym typeface="Calibri"/>
              </a:rPr>
              <a:t>Paid Search</a:t>
            </a: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p:txBody>
      </p:sp>
      <p:sp>
        <p:nvSpPr>
          <p:cNvPr id="269" name="Google Shape;269;p43"/>
          <p:cNvSpPr/>
          <p:nvPr/>
        </p:nvSpPr>
        <p:spPr>
          <a:xfrm rot="5400000">
            <a:off x="3199341" y="-3199343"/>
            <a:ext cx="549900" cy="6948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0" name="Google Shape;270;p43"/>
          <p:cNvSpPr txBox="1"/>
          <p:nvPr/>
        </p:nvSpPr>
        <p:spPr>
          <a:xfrm>
            <a:off x="345775" y="103500"/>
            <a:ext cx="5904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lt1"/>
                </a:solidFill>
                <a:latin typeface="Calibri"/>
                <a:ea typeface="Calibri"/>
                <a:cs typeface="Calibri"/>
                <a:sym typeface="Calibri"/>
              </a:rPr>
              <a:t> Advice to Disney</a:t>
            </a:r>
            <a:endParaRPr>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44" descr="A picture containing outdoor object, bright, day&#10;&#10;Description automatically generated"/>
          <p:cNvPicPr preferRelativeResize="0"/>
          <p:nvPr/>
        </p:nvPicPr>
        <p:blipFill rotWithShape="1">
          <a:blip r:embed="rId3">
            <a:alphaModFix/>
          </a:blip>
          <a:srcRect l="68356"/>
          <a:stretch/>
        </p:blipFill>
        <p:spPr>
          <a:xfrm>
            <a:off x="6972625" y="0"/>
            <a:ext cx="2170188" cy="5143498"/>
          </a:xfrm>
          <a:prstGeom prst="rect">
            <a:avLst/>
          </a:prstGeom>
          <a:noFill/>
          <a:ln>
            <a:noFill/>
          </a:ln>
        </p:spPr>
      </p:pic>
      <p:sp>
        <p:nvSpPr>
          <p:cNvPr id="277" name="Google Shape;277;p44"/>
          <p:cNvSpPr txBox="1"/>
          <p:nvPr/>
        </p:nvSpPr>
        <p:spPr>
          <a:xfrm>
            <a:off x="0" y="1754850"/>
            <a:ext cx="697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What key differences exist between a purchase flow on mobile vs. desktop, and how should we treat those platforms differently / the same?</a:t>
            </a:r>
            <a:endParaRPr sz="800" b="1">
              <a:solidFill>
                <a:srgbClr val="FA0F00"/>
              </a:solidFill>
              <a:latin typeface="Open Sans"/>
              <a:ea typeface="Open Sans"/>
              <a:cs typeface="Open Sans"/>
              <a:sym typeface="Open Sans"/>
            </a:endParaRPr>
          </a:p>
        </p:txBody>
      </p:sp>
      <p:sp>
        <p:nvSpPr>
          <p:cNvPr id="278" name="Google Shape;278;p44"/>
          <p:cNvSpPr txBox="1"/>
          <p:nvPr/>
        </p:nvSpPr>
        <p:spPr>
          <a:xfrm>
            <a:off x="0" y="3704975"/>
            <a:ext cx="67905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Note: -</a:t>
            </a:r>
            <a:endParaRPr b="1">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n" sz="1300" b="1">
                <a:latin typeface="Calibri"/>
                <a:ea typeface="Calibri"/>
                <a:cs typeface="Calibri"/>
                <a:sym typeface="Calibri"/>
              </a:rPr>
              <a:t>Analysed data for Question (3) is for Disney Web as well as Disney App, and the crucial time period is 3 Quarters of year 2020 from Apr 2020 - Dec 2020</a:t>
            </a:r>
            <a:endParaRPr sz="1300" b="1">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n" sz="1300" b="1">
                <a:latin typeface="Calibri"/>
                <a:ea typeface="Calibri"/>
                <a:cs typeface="Calibri"/>
                <a:sym typeface="Calibri"/>
              </a:rPr>
              <a:t>Inference, conclusions and Advice to Disney would be given at end of all the observations</a:t>
            </a:r>
            <a:endParaRPr sz="1300"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0" y="-9"/>
            <a:ext cx="3927225" cy="2712209"/>
          </a:xfrm>
          <a:prstGeom prst="rect">
            <a:avLst/>
          </a:prstGeom>
          <a:noFill/>
          <a:ln>
            <a:noFill/>
          </a:ln>
        </p:spPr>
      </p:pic>
      <p:pic>
        <p:nvPicPr>
          <p:cNvPr id="284" name="Google Shape;284;p45"/>
          <p:cNvPicPr preferRelativeResize="0"/>
          <p:nvPr/>
        </p:nvPicPr>
        <p:blipFill>
          <a:blip r:embed="rId4">
            <a:alphaModFix/>
          </a:blip>
          <a:stretch>
            <a:fillRect/>
          </a:stretch>
        </p:blipFill>
        <p:spPr>
          <a:xfrm>
            <a:off x="5216770" y="2375800"/>
            <a:ext cx="3927230" cy="2767700"/>
          </a:xfrm>
          <a:prstGeom prst="rect">
            <a:avLst/>
          </a:prstGeom>
          <a:noFill/>
          <a:ln>
            <a:noFill/>
          </a:ln>
        </p:spPr>
      </p:pic>
      <p:sp>
        <p:nvSpPr>
          <p:cNvPr id="285" name="Google Shape;285;p45"/>
          <p:cNvSpPr txBox="1"/>
          <p:nvPr/>
        </p:nvSpPr>
        <p:spPr>
          <a:xfrm>
            <a:off x="65575" y="2644600"/>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3.1 (Web) Orders and Checkouts in this Period of 2 yrs.</a:t>
            </a:r>
            <a:endParaRPr sz="1100" b="1">
              <a:latin typeface="Calibri"/>
              <a:ea typeface="Calibri"/>
              <a:cs typeface="Calibri"/>
              <a:sym typeface="Calibri"/>
            </a:endParaRPr>
          </a:p>
        </p:txBody>
      </p:sp>
      <p:sp>
        <p:nvSpPr>
          <p:cNvPr id="286" name="Google Shape;286;p45"/>
          <p:cNvSpPr txBox="1"/>
          <p:nvPr/>
        </p:nvSpPr>
        <p:spPr>
          <a:xfrm>
            <a:off x="5282400" y="2021800"/>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3.2 (App) Orders and Checkouts in this Period of 2 yrs.</a:t>
            </a:r>
            <a:endParaRPr sz="1100" b="1">
              <a:latin typeface="Calibri"/>
              <a:ea typeface="Calibri"/>
              <a:cs typeface="Calibri"/>
              <a:sym typeface="Calibri"/>
            </a:endParaRPr>
          </a:p>
        </p:txBody>
      </p:sp>
      <p:sp>
        <p:nvSpPr>
          <p:cNvPr id="287" name="Google Shape;287;p45"/>
          <p:cNvSpPr txBox="1"/>
          <p:nvPr/>
        </p:nvSpPr>
        <p:spPr>
          <a:xfrm>
            <a:off x="4102075" y="115375"/>
            <a:ext cx="47424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Calibri"/>
                <a:ea typeface="Calibri"/>
                <a:cs typeface="Calibri"/>
                <a:sym typeface="Calibri"/>
              </a:rPr>
              <a:t>Observation (3.1) :- Here we first come to know that the Orders are not always correlated to the no. of Checkouts.</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a:latin typeface="Calibri"/>
                <a:ea typeface="Calibri"/>
                <a:cs typeface="Calibri"/>
                <a:sym typeface="Calibri"/>
              </a:rPr>
              <a:t>We can notice that in the </a:t>
            </a:r>
            <a:r>
              <a:rPr lang="en" sz="1200" b="1">
                <a:latin typeface="Calibri"/>
                <a:ea typeface="Calibri"/>
                <a:cs typeface="Calibri"/>
                <a:sym typeface="Calibri"/>
              </a:rPr>
              <a:t>Quarter 4 (Apr 2020 - Jun 2020) </a:t>
            </a:r>
            <a:r>
              <a:rPr lang="en" sz="1200">
                <a:latin typeface="Calibri"/>
                <a:ea typeface="Calibri"/>
                <a:cs typeface="Calibri"/>
                <a:sym typeface="Calibri"/>
              </a:rPr>
              <a:t>the no. of </a:t>
            </a:r>
            <a:r>
              <a:rPr lang="en" sz="1200" b="1">
                <a:latin typeface="Calibri"/>
                <a:ea typeface="Calibri"/>
                <a:cs typeface="Calibri"/>
                <a:sym typeface="Calibri"/>
              </a:rPr>
              <a:t>checkouts made were the most</a:t>
            </a:r>
            <a:r>
              <a:rPr lang="en" sz="1200">
                <a:latin typeface="Calibri"/>
                <a:ea typeface="Calibri"/>
                <a:cs typeface="Calibri"/>
                <a:sym typeface="Calibri"/>
              </a:rPr>
              <a:t>, but the </a:t>
            </a:r>
            <a:r>
              <a:rPr lang="en" sz="1200" b="1">
                <a:latin typeface="Calibri"/>
                <a:ea typeface="Calibri"/>
                <a:cs typeface="Calibri"/>
                <a:sym typeface="Calibri"/>
              </a:rPr>
              <a:t>Orders placed </a:t>
            </a:r>
            <a:r>
              <a:rPr lang="en" sz="1200">
                <a:latin typeface="Calibri"/>
                <a:ea typeface="Calibri"/>
                <a:cs typeface="Calibri"/>
                <a:sym typeface="Calibri"/>
              </a:rPr>
              <a:t>in this period </a:t>
            </a:r>
            <a:r>
              <a:rPr lang="en" sz="1200" b="1">
                <a:latin typeface="Calibri"/>
                <a:ea typeface="Calibri"/>
                <a:cs typeface="Calibri"/>
                <a:sym typeface="Calibri"/>
              </a:rPr>
              <a:t>were not highest.</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a:latin typeface="Calibri"/>
                <a:ea typeface="Calibri"/>
                <a:cs typeface="Calibri"/>
                <a:sym typeface="Calibri"/>
              </a:rPr>
              <a:t>Similarly  for the </a:t>
            </a:r>
            <a:r>
              <a:rPr lang="en" sz="1200" b="1">
                <a:latin typeface="Calibri"/>
                <a:ea typeface="Calibri"/>
                <a:cs typeface="Calibri"/>
                <a:sym typeface="Calibri"/>
              </a:rPr>
              <a:t>Quarter 6 (Oct 2020 - Dec 2020)</a:t>
            </a:r>
            <a:r>
              <a:rPr lang="en" sz="1200">
                <a:latin typeface="Calibri"/>
                <a:ea typeface="Calibri"/>
                <a:cs typeface="Calibri"/>
                <a:sym typeface="Calibri"/>
              </a:rPr>
              <a:t> the results were opposite i.e even though the </a:t>
            </a:r>
            <a:r>
              <a:rPr lang="en" sz="1200" b="1">
                <a:latin typeface="Calibri"/>
                <a:ea typeface="Calibri"/>
                <a:cs typeface="Calibri"/>
                <a:sym typeface="Calibri"/>
              </a:rPr>
              <a:t>checkouts made were not among top 3 high</a:t>
            </a:r>
            <a:r>
              <a:rPr lang="en" sz="1200">
                <a:latin typeface="Calibri"/>
                <a:ea typeface="Calibri"/>
                <a:cs typeface="Calibri"/>
                <a:sym typeface="Calibri"/>
              </a:rPr>
              <a:t> checkouts quarters yet the </a:t>
            </a:r>
            <a:r>
              <a:rPr lang="en" sz="1200" b="1">
                <a:latin typeface="Calibri"/>
                <a:ea typeface="Calibri"/>
                <a:cs typeface="Calibri"/>
                <a:sym typeface="Calibri"/>
              </a:rPr>
              <a:t>Orders placed</a:t>
            </a:r>
            <a:r>
              <a:rPr lang="en" sz="1200">
                <a:latin typeface="Calibri"/>
                <a:ea typeface="Calibri"/>
                <a:cs typeface="Calibri"/>
                <a:sym typeface="Calibri"/>
              </a:rPr>
              <a:t> in this period </a:t>
            </a:r>
            <a:r>
              <a:rPr lang="en" sz="1200" b="1">
                <a:latin typeface="Calibri"/>
                <a:ea typeface="Calibri"/>
                <a:cs typeface="Calibri"/>
                <a:sym typeface="Calibri"/>
              </a:rPr>
              <a:t>were highest</a:t>
            </a:r>
            <a:r>
              <a:rPr lang="en" sz="1200">
                <a:latin typeface="Calibri"/>
                <a:ea typeface="Calibri"/>
                <a:cs typeface="Calibri"/>
                <a:sym typeface="Calibri"/>
              </a:rPr>
              <a:t>.</a:t>
            </a:r>
            <a:endParaRPr sz="1200">
              <a:latin typeface="Calibri"/>
              <a:ea typeface="Calibri"/>
              <a:cs typeface="Calibri"/>
              <a:sym typeface="Calibri"/>
            </a:endParaRPr>
          </a:p>
        </p:txBody>
      </p:sp>
      <p:sp>
        <p:nvSpPr>
          <p:cNvPr id="288" name="Google Shape;288;p45"/>
          <p:cNvSpPr/>
          <p:nvPr/>
        </p:nvSpPr>
        <p:spPr>
          <a:xfrm>
            <a:off x="109275" y="2021799"/>
            <a:ext cx="8866350" cy="1062319"/>
          </a:xfrm>
          <a:custGeom>
            <a:avLst/>
            <a:gdLst/>
            <a:ahLst/>
            <a:cxnLst/>
            <a:rect l="l" t="t" r="r" b="b"/>
            <a:pathLst>
              <a:path w="354654" h="48983" extrusionOk="0">
                <a:moveTo>
                  <a:pt x="354654" y="1814"/>
                </a:moveTo>
                <a:cubicBezTo>
                  <a:pt x="325172" y="2154"/>
                  <a:pt x="208169" y="-3577"/>
                  <a:pt x="177764" y="3854"/>
                </a:cubicBezTo>
                <a:cubicBezTo>
                  <a:pt x="147360" y="11285"/>
                  <a:pt x="201854" y="39698"/>
                  <a:pt x="172227" y="46401"/>
                </a:cubicBezTo>
                <a:cubicBezTo>
                  <a:pt x="142600" y="53104"/>
                  <a:pt x="28705" y="44459"/>
                  <a:pt x="0" y="44070"/>
                </a:cubicBezTo>
              </a:path>
            </a:pathLst>
          </a:custGeom>
          <a:noFill/>
          <a:ln w="19050" cap="flat" cmpd="sng">
            <a:solidFill>
              <a:srgbClr val="CC0000"/>
            </a:solidFill>
            <a:prstDash val="solid"/>
            <a:round/>
            <a:headEnd type="none" w="med" len="med"/>
            <a:tailEnd type="none" w="med" len="med"/>
          </a:ln>
        </p:spPr>
      </p:sp>
      <p:sp>
        <p:nvSpPr>
          <p:cNvPr id="289" name="Google Shape;289;p45"/>
          <p:cNvSpPr txBox="1"/>
          <p:nvPr/>
        </p:nvSpPr>
        <p:spPr>
          <a:xfrm>
            <a:off x="109275" y="3143450"/>
            <a:ext cx="4859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Observation (3.2) :- After the observation 3.1 which was on the basis of  Disney Web we move check if the similar or different trend is there for Disney App.</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We can notice that in the </a:t>
            </a:r>
            <a:r>
              <a:rPr lang="en" sz="1200" b="1">
                <a:latin typeface="Calibri"/>
                <a:ea typeface="Calibri"/>
                <a:cs typeface="Calibri"/>
                <a:sym typeface="Calibri"/>
              </a:rPr>
              <a:t>Quarter 5 (Jul 2020 - Sep 2020) </a:t>
            </a:r>
            <a:r>
              <a:rPr lang="en" sz="1200">
                <a:latin typeface="Calibri"/>
                <a:ea typeface="Calibri"/>
                <a:cs typeface="Calibri"/>
                <a:sym typeface="Calibri"/>
              </a:rPr>
              <a:t>the no. of </a:t>
            </a:r>
            <a:r>
              <a:rPr lang="en" sz="1200" b="1">
                <a:latin typeface="Calibri"/>
                <a:ea typeface="Calibri"/>
                <a:cs typeface="Calibri"/>
                <a:sym typeface="Calibri"/>
              </a:rPr>
              <a:t>checkouts made were the most</a:t>
            </a:r>
            <a:r>
              <a:rPr lang="en" sz="1200">
                <a:latin typeface="Calibri"/>
                <a:ea typeface="Calibri"/>
                <a:cs typeface="Calibri"/>
                <a:sym typeface="Calibri"/>
              </a:rPr>
              <a:t>, but the </a:t>
            </a:r>
            <a:r>
              <a:rPr lang="en" sz="1200" b="1">
                <a:latin typeface="Calibri"/>
                <a:ea typeface="Calibri"/>
                <a:cs typeface="Calibri"/>
                <a:sym typeface="Calibri"/>
              </a:rPr>
              <a:t>Orders places </a:t>
            </a:r>
            <a:r>
              <a:rPr lang="en" sz="1200">
                <a:latin typeface="Calibri"/>
                <a:ea typeface="Calibri"/>
                <a:cs typeface="Calibri"/>
                <a:sym typeface="Calibri"/>
              </a:rPr>
              <a:t>in this period </a:t>
            </a:r>
            <a:r>
              <a:rPr lang="en" sz="1200" b="1">
                <a:latin typeface="Calibri"/>
                <a:ea typeface="Calibri"/>
                <a:cs typeface="Calibri"/>
                <a:sym typeface="Calibri"/>
              </a:rPr>
              <a:t>were not highest.</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Similarly  for the </a:t>
            </a:r>
            <a:r>
              <a:rPr lang="en" sz="1200" b="1">
                <a:latin typeface="Calibri"/>
                <a:ea typeface="Calibri"/>
                <a:cs typeface="Calibri"/>
                <a:sym typeface="Calibri"/>
              </a:rPr>
              <a:t>Quarter 6 (Oct 2020 - Dec 2020)</a:t>
            </a:r>
            <a:r>
              <a:rPr lang="en" sz="1200">
                <a:latin typeface="Calibri"/>
                <a:ea typeface="Calibri"/>
                <a:cs typeface="Calibri"/>
                <a:sym typeface="Calibri"/>
              </a:rPr>
              <a:t> the results were different i.e even though the </a:t>
            </a:r>
            <a:r>
              <a:rPr lang="en" sz="1200" b="1">
                <a:latin typeface="Calibri"/>
                <a:ea typeface="Calibri"/>
                <a:cs typeface="Calibri"/>
                <a:sym typeface="Calibri"/>
              </a:rPr>
              <a:t>checkouts made were not highest </a:t>
            </a:r>
            <a:r>
              <a:rPr lang="en" sz="1200">
                <a:latin typeface="Calibri"/>
                <a:ea typeface="Calibri"/>
                <a:cs typeface="Calibri"/>
                <a:sym typeface="Calibri"/>
              </a:rPr>
              <a:t>in that quarter yet the </a:t>
            </a:r>
            <a:r>
              <a:rPr lang="en" sz="1200" b="1">
                <a:latin typeface="Calibri"/>
                <a:ea typeface="Calibri"/>
                <a:cs typeface="Calibri"/>
                <a:sym typeface="Calibri"/>
              </a:rPr>
              <a:t>Orders placed</a:t>
            </a:r>
            <a:r>
              <a:rPr lang="en" sz="1200">
                <a:latin typeface="Calibri"/>
                <a:ea typeface="Calibri"/>
                <a:cs typeface="Calibri"/>
                <a:sym typeface="Calibri"/>
              </a:rPr>
              <a:t> in this period </a:t>
            </a:r>
            <a:r>
              <a:rPr lang="en" sz="1200" b="1">
                <a:latin typeface="Calibri"/>
                <a:ea typeface="Calibri"/>
                <a:cs typeface="Calibri"/>
                <a:sym typeface="Calibri"/>
              </a:rPr>
              <a:t>was highest</a:t>
            </a:r>
            <a:r>
              <a:rPr lang="en" sz="1200">
                <a:latin typeface="Calibri"/>
                <a:ea typeface="Calibri"/>
                <a:cs typeface="Calibri"/>
                <a:sym typeface="Calibri"/>
              </a:rPr>
              <a:t>.</a:t>
            </a:r>
            <a:endParaRPr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6"/>
          <p:cNvPicPr preferRelativeResize="0"/>
          <p:nvPr/>
        </p:nvPicPr>
        <p:blipFill rotWithShape="1">
          <a:blip r:embed="rId3">
            <a:alphaModFix/>
          </a:blip>
          <a:srcRect l="1934" t="5605" r="1344" b="5702"/>
          <a:stretch/>
        </p:blipFill>
        <p:spPr>
          <a:xfrm>
            <a:off x="0" y="76200"/>
            <a:ext cx="7205472" cy="2240280"/>
          </a:xfrm>
          <a:prstGeom prst="rect">
            <a:avLst/>
          </a:prstGeom>
          <a:noFill/>
          <a:ln>
            <a:noFill/>
          </a:ln>
        </p:spPr>
      </p:pic>
      <p:sp>
        <p:nvSpPr>
          <p:cNvPr id="295" name="Google Shape;295;p46"/>
          <p:cNvSpPr txBox="1"/>
          <p:nvPr/>
        </p:nvSpPr>
        <p:spPr>
          <a:xfrm>
            <a:off x="80150" y="3034150"/>
            <a:ext cx="69285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Calibri"/>
                <a:ea typeface="Calibri"/>
                <a:cs typeface="Calibri"/>
                <a:sym typeface="Calibri"/>
              </a:rPr>
              <a:t>Observation (3.3) :- Here we can conclude for the observation 3.1. </a:t>
            </a:r>
            <a:endParaRPr sz="1200" b="1" dirty="0">
              <a:latin typeface="Calibri"/>
              <a:ea typeface="Calibri"/>
              <a:cs typeface="Calibri"/>
              <a:sym typeface="Calibri"/>
            </a:endParaRPr>
          </a:p>
          <a:p>
            <a:pPr marL="152400" lvl="0" algn="l" rtl="0">
              <a:spcBef>
                <a:spcPts val="0"/>
              </a:spcBef>
              <a:spcAft>
                <a:spcPts val="0"/>
              </a:spcAft>
              <a:buSzPts val="1200"/>
            </a:pPr>
            <a:endParaRPr lang="en" sz="1200" b="1" dirty="0">
              <a:latin typeface="Calibri"/>
              <a:ea typeface="Calibri"/>
              <a:cs typeface="Calibri"/>
              <a:sym typeface="Calibri"/>
            </a:endParaRPr>
          </a:p>
          <a:p>
            <a:pPr marL="381000" lvl="0" indent="-228600" algn="l" rtl="0">
              <a:spcBef>
                <a:spcPts val="0"/>
              </a:spcBef>
              <a:spcAft>
                <a:spcPts val="0"/>
              </a:spcAft>
              <a:buSzPts val="1200"/>
              <a:buAutoNum type="alphaLcParenR"/>
            </a:pPr>
            <a:r>
              <a:rPr lang="en" sz="1200" b="1" dirty="0">
                <a:latin typeface="Calibri"/>
                <a:ea typeface="Calibri"/>
                <a:cs typeface="Calibri"/>
                <a:sym typeface="Calibri"/>
              </a:rPr>
              <a:t>Why there are more orders during Oct 2020 - Dec 2020 ?</a:t>
            </a:r>
            <a:r>
              <a:rPr lang="en" sz="1200" dirty="0">
                <a:latin typeface="Calibri"/>
                <a:ea typeface="Calibri"/>
                <a:cs typeface="Calibri"/>
                <a:sym typeface="Calibri"/>
              </a:rPr>
              <a:t>, One of the reasons can be that the most of the festivals were in this quarter .i.e </a:t>
            </a:r>
            <a:r>
              <a:rPr lang="en" sz="1200" b="1" dirty="0">
                <a:latin typeface="Calibri"/>
                <a:ea typeface="Calibri"/>
                <a:cs typeface="Calibri"/>
                <a:sym typeface="Calibri"/>
              </a:rPr>
              <a:t>(Festival Season)</a:t>
            </a:r>
            <a:r>
              <a:rPr lang="en" sz="1200" dirty="0">
                <a:latin typeface="Calibri"/>
                <a:ea typeface="Calibri"/>
                <a:cs typeface="Calibri"/>
                <a:sym typeface="Calibri"/>
              </a:rPr>
              <a:t>. And we can see this from the data; that in this quarter there was a huge</a:t>
            </a:r>
            <a:r>
              <a:rPr lang="en" sz="1200" b="1" dirty="0">
                <a:latin typeface="Calibri"/>
                <a:ea typeface="Calibri"/>
                <a:cs typeface="Calibri"/>
                <a:sym typeface="Calibri"/>
              </a:rPr>
              <a:t> spike of 84.05% in no. of orders placed by the “Loyal Customers”</a:t>
            </a:r>
          </a:p>
          <a:p>
            <a:pPr marL="381000" lvl="0" indent="-228600" algn="l" rtl="0">
              <a:spcBef>
                <a:spcPts val="0"/>
              </a:spcBef>
              <a:spcAft>
                <a:spcPts val="0"/>
              </a:spcAft>
              <a:buSzPts val="1200"/>
              <a:buAutoNum type="alphaLcParenR"/>
            </a:pPr>
            <a:r>
              <a:rPr lang="en" sz="1200" dirty="0">
                <a:latin typeface="Calibri"/>
                <a:ea typeface="Calibri"/>
                <a:cs typeface="Calibri"/>
                <a:sym typeface="Calibri"/>
              </a:rPr>
              <a:t>Why Checkouts were more in the Apr 2020 - Jun 2020 , Because there were </a:t>
            </a:r>
            <a:r>
              <a:rPr lang="en" sz="1200" b="1" dirty="0">
                <a:latin typeface="Calibri"/>
                <a:ea typeface="Calibri"/>
                <a:cs typeface="Calibri"/>
                <a:sym typeface="Calibri"/>
              </a:rPr>
              <a:t>huge no. checkouts made by</a:t>
            </a:r>
            <a:r>
              <a:rPr lang="en" sz="1200" dirty="0">
                <a:latin typeface="Calibri"/>
                <a:ea typeface="Calibri"/>
                <a:cs typeface="Calibri"/>
                <a:sym typeface="Calibri"/>
              </a:rPr>
              <a:t> the ‘</a:t>
            </a:r>
            <a:r>
              <a:rPr lang="en" sz="1200" b="1" dirty="0">
                <a:latin typeface="Calibri"/>
                <a:ea typeface="Calibri"/>
                <a:cs typeface="Calibri"/>
                <a:sym typeface="Calibri"/>
              </a:rPr>
              <a:t>Not a Customer</a:t>
            </a:r>
            <a:r>
              <a:rPr lang="en" sz="1200" dirty="0">
                <a:latin typeface="Calibri"/>
                <a:ea typeface="Calibri"/>
                <a:cs typeface="Calibri"/>
                <a:sym typeface="Calibri"/>
              </a:rPr>
              <a:t>’,‘</a:t>
            </a:r>
            <a:r>
              <a:rPr lang="en" sz="1200" b="1" dirty="0">
                <a:latin typeface="Calibri"/>
                <a:ea typeface="Calibri"/>
                <a:cs typeface="Calibri"/>
                <a:sym typeface="Calibri"/>
              </a:rPr>
              <a:t>Return Customer</a:t>
            </a:r>
            <a:r>
              <a:rPr lang="en" sz="1200" dirty="0">
                <a:latin typeface="Calibri"/>
                <a:ea typeface="Calibri"/>
                <a:cs typeface="Calibri"/>
                <a:sym typeface="Calibri"/>
              </a:rPr>
              <a:t>’, as well as ’</a:t>
            </a:r>
            <a:r>
              <a:rPr lang="en" sz="1200" b="1" dirty="0">
                <a:latin typeface="Calibri"/>
                <a:ea typeface="Calibri"/>
                <a:cs typeface="Calibri"/>
                <a:sym typeface="Calibri"/>
              </a:rPr>
              <a:t>Loyal Customers</a:t>
            </a:r>
            <a:r>
              <a:rPr lang="en" sz="1200" dirty="0">
                <a:latin typeface="Calibri"/>
                <a:ea typeface="Calibri"/>
                <a:cs typeface="Calibri"/>
                <a:sym typeface="Calibri"/>
              </a:rPr>
              <a:t>’ Category . And this opens an another question “</a:t>
            </a:r>
            <a:r>
              <a:rPr lang="en" sz="1200" b="1" dirty="0">
                <a:latin typeface="Calibri"/>
                <a:ea typeface="Calibri"/>
                <a:cs typeface="Calibri"/>
                <a:sym typeface="Calibri"/>
              </a:rPr>
              <a:t>Why these many checkouts were not converted into orders?”</a:t>
            </a:r>
            <a:endParaRPr sz="1200" b="1" dirty="0">
              <a:latin typeface="Calibri"/>
              <a:ea typeface="Calibri"/>
              <a:cs typeface="Calibri"/>
              <a:sym typeface="Calibri"/>
            </a:endParaRPr>
          </a:p>
        </p:txBody>
      </p:sp>
      <p:sp>
        <p:nvSpPr>
          <p:cNvPr id="296" name="Google Shape;296;p46"/>
          <p:cNvSpPr txBox="1"/>
          <p:nvPr/>
        </p:nvSpPr>
        <p:spPr>
          <a:xfrm>
            <a:off x="47450" y="2365600"/>
            <a:ext cx="699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Calibri"/>
                <a:ea typeface="Calibri"/>
                <a:cs typeface="Calibri"/>
                <a:sym typeface="Calibri"/>
              </a:rPr>
              <a:t>Fig : 3.3 (Web) Orders + Checkouts vs Customer Loyalty over the period of two quarters (Apr 2020 - Jun 2020) and (Oct 2020 - Dec 2020).</a:t>
            </a:r>
            <a:endParaRPr sz="1100" b="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7"/>
          <p:cNvPicPr preferRelativeResize="0"/>
          <p:nvPr/>
        </p:nvPicPr>
        <p:blipFill rotWithShape="1">
          <a:blip r:embed="rId3">
            <a:alphaModFix/>
          </a:blip>
          <a:srcRect l="1040" t="2350" r="1711" b="3638"/>
          <a:stretch/>
        </p:blipFill>
        <p:spPr>
          <a:xfrm>
            <a:off x="0" y="0"/>
            <a:ext cx="7080799" cy="2240275"/>
          </a:xfrm>
          <a:prstGeom prst="rect">
            <a:avLst/>
          </a:prstGeom>
          <a:noFill/>
          <a:ln>
            <a:noFill/>
          </a:ln>
        </p:spPr>
      </p:pic>
      <p:sp>
        <p:nvSpPr>
          <p:cNvPr id="302" name="Google Shape;302;p47"/>
          <p:cNvSpPr txBox="1"/>
          <p:nvPr/>
        </p:nvSpPr>
        <p:spPr>
          <a:xfrm>
            <a:off x="47450" y="2365600"/>
            <a:ext cx="699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Calibri"/>
                <a:ea typeface="Calibri"/>
                <a:cs typeface="Calibri"/>
                <a:sym typeface="Calibri"/>
              </a:rPr>
              <a:t>Fig : 3.4 (App) Orders + Checkouts vs Customer Loyalty over the period of two quarters (Jul 2020 - Sep 2020) and (Oct 2020 - Dec 2020).</a:t>
            </a:r>
            <a:endParaRPr sz="1100" b="1">
              <a:latin typeface="Calibri"/>
              <a:ea typeface="Calibri"/>
              <a:cs typeface="Calibri"/>
              <a:sym typeface="Calibri"/>
            </a:endParaRPr>
          </a:p>
        </p:txBody>
      </p:sp>
      <p:sp>
        <p:nvSpPr>
          <p:cNvPr id="303" name="Google Shape;303;p47"/>
          <p:cNvSpPr txBox="1"/>
          <p:nvPr/>
        </p:nvSpPr>
        <p:spPr>
          <a:xfrm>
            <a:off x="76150" y="2948550"/>
            <a:ext cx="69285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Observation (3.4) :- Here we can conclude for the observation 3.2. </a:t>
            </a:r>
            <a:endParaRPr sz="1200" b="1">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b="1">
                <a:latin typeface="Calibri"/>
                <a:ea typeface="Calibri"/>
                <a:cs typeface="Calibri"/>
                <a:sym typeface="Calibri"/>
              </a:rPr>
              <a:t>Why there are more orders in the Oct 2020 - Dec 2020 ?</a:t>
            </a:r>
            <a:r>
              <a:rPr lang="en" sz="1200">
                <a:latin typeface="Calibri"/>
                <a:ea typeface="Calibri"/>
                <a:cs typeface="Calibri"/>
                <a:sym typeface="Calibri"/>
              </a:rPr>
              <a:t>, As we already found that the most of the festivals were in this quarter .i.e </a:t>
            </a:r>
            <a:r>
              <a:rPr lang="en" sz="1200" b="1">
                <a:latin typeface="Calibri"/>
                <a:ea typeface="Calibri"/>
                <a:cs typeface="Calibri"/>
                <a:sym typeface="Calibri"/>
              </a:rPr>
              <a:t>(Festival Season)</a:t>
            </a:r>
            <a:r>
              <a:rPr lang="en" sz="1200">
                <a:latin typeface="Calibri"/>
                <a:ea typeface="Calibri"/>
                <a:cs typeface="Calibri"/>
                <a:sym typeface="Calibri"/>
              </a:rPr>
              <a:t>. But as we observed in the case of Disney Web here the results were different in the </a:t>
            </a:r>
            <a:r>
              <a:rPr lang="en" sz="1200" b="1">
                <a:latin typeface="Calibri"/>
                <a:ea typeface="Calibri"/>
                <a:cs typeface="Calibri"/>
                <a:sym typeface="Calibri"/>
              </a:rPr>
              <a:t>Disney App the trend of increasing orders was started since Apr 2020</a:t>
            </a:r>
            <a:r>
              <a:rPr lang="en" sz="1200">
                <a:latin typeface="Calibri"/>
                <a:ea typeface="Calibri"/>
                <a:cs typeface="Calibri"/>
                <a:sym typeface="Calibri"/>
              </a:rPr>
              <a:t>.</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b="1">
                <a:latin typeface="Calibri"/>
                <a:ea typeface="Calibri"/>
                <a:cs typeface="Calibri"/>
                <a:sym typeface="Calibri"/>
              </a:rPr>
              <a:t>Why Checkouts were more in the Jul 2020 - Sep 2020 but not converted into orders ?</a:t>
            </a:r>
            <a:r>
              <a:rPr lang="en" sz="1200">
                <a:latin typeface="Calibri"/>
                <a:ea typeface="Calibri"/>
                <a:cs typeface="Calibri"/>
                <a:sym typeface="Calibri"/>
              </a:rPr>
              <a:t>, Because there were </a:t>
            </a:r>
            <a:r>
              <a:rPr lang="en" sz="1200" b="1">
                <a:latin typeface="Calibri"/>
                <a:ea typeface="Calibri"/>
                <a:cs typeface="Calibri"/>
                <a:sym typeface="Calibri"/>
              </a:rPr>
              <a:t>huge no. checkouts made by</a:t>
            </a:r>
            <a:r>
              <a:rPr lang="en" sz="1200">
                <a:latin typeface="Calibri"/>
                <a:ea typeface="Calibri"/>
                <a:cs typeface="Calibri"/>
                <a:sym typeface="Calibri"/>
              </a:rPr>
              <a:t> the ‘</a:t>
            </a:r>
            <a:r>
              <a:rPr lang="en" sz="1200" b="1">
                <a:solidFill>
                  <a:srgbClr val="FA0F00"/>
                </a:solidFill>
                <a:latin typeface="Calibri"/>
                <a:ea typeface="Calibri"/>
                <a:cs typeface="Calibri"/>
                <a:sym typeface="Calibri"/>
              </a:rPr>
              <a:t>Not a Customer</a:t>
            </a:r>
            <a:r>
              <a:rPr lang="en" sz="1200">
                <a:solidFill>
                  <a:srgbClr val="FA0F00"/>
                </a:solidFill>
                <a:latin typeface="Calibri"/>
                <a:ea typeface="Calibri"/>
                <a:cs typeface="Calibri"/>
                <a:sym typeface="Calibri"/>
              </a:rPr>
              <a:t>’,‘</a:t>
            </a:r>
            <a:r>
              <a:rPr lang="en" sz="1200" b="1">
                <a:solidFill>
                  <a:srgbClr val="FA0F00"/>
                </a:solidFill>
                <a:latin typeface="Calibri"/>
                <a:ea typeface="Calibri"/>
                <a:cs typeface="Calibri"/>
                <a:sym typeface="Calibri"/>
              </a:rPr>
              <a:t>Return Customer</a:t>
            </a:r>
            <a:r>
              <a:rPr lang="en" sz="1200">
                <a:latin typeface="Calibri"/>
                <a:ea typeface="Calibri"/>
                <a:cs typeface="Calibri"/>
                <a:sym typeface="Calibri"/>
              </a:rPr>
              <a:t>’, as well as ’</a:t>
            </a:r>
            <a:r>
              <a:rPr lang="en" sz="1200" b="1">
                <a:latin typeface="Calibri"/>
                <a:ea typeface="Calibri"/>
                <a:cs typeface="Calibri"/>
                <a:sym typeface="Calibri"/>
              </a:rPr>
              <a:t>Loyal Customers</a:t>
            </a:r>
            <a:r>
              <a:rPr lang="en" sz="1200">
                <a:latin typeface="Calibri"/>
                <a:ea typeface="Calibri"/>
                <a:cs typeface="Calibri"/>
                <a:sym typeface="Calibri"/>
              </a:rPr>
              <a:t>’ Category. And then they might realise that in the next quarter </a:t>
            </a:r>
            <a:r>
              <a:rPr lang="en" sz="1200" b="1">
                <a:latin typeface="Calibri"/>
                <a:ea typeface="Calibri"/>
                <a:cs typeface="Calibri"/>
                <a:sym typeface="Calibri"/>
              </a:rPr>
              <a:t>(</a:t>
            </a:r>
            <a:r>
              <a:rPr lang="en" sz="1200" b="1">
                <a:solidFill>
                  <a:schemeClr val="dk1"/>
                </a:solidFill>
                <a:latin typeface="Calibri"/>
                <a:ea typeface="Calibri"/>
                <a:cs typeface="Calibri"/>
                <a:sym typeface="Calibri"/>
              </a:rPr>
              <a:t>Festival Season)</a:t>
            </a:r>
            <a:r>
              <a:rPr lang="en" sz="1200">
                <a:latin typeface="Calibri"/>
                <a:ea typeface="Calibri"/>
                <a:cs typeface="Calibri"/>
                <a:sym typeface="Calibri"/>
              </a:rPr>
              <a:t> they can avail good discounts and save some money.</a:t>
            </a:r>
            <a:endParaRPr sz="1200"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494950" y="97050"/>
            <a:ext cx="664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Calibri"/>
                <a:ea typeface="Calibri"/>
                <a:cs typeface="Calibri"/>
                <a:sym typeface="Calibri"/>
              </a:rPr>
              <a:t>TEAM PROMETHEUS</a:t>
            </a:r>
            <a:endParaRPr sz="2800" b="1">
              <a:solidFill>
                <a:schemeClr val="lt1"/>
              </a:solidFill>
              <a:latin typeface="Calibri"/>
              <a:ea typeface="Calibri"/>
              <a:cs typeface="Calibri"/>
              <a:sym typeface="Calibri"/>
            </a:endParaRPr>
          </a:p>
        </p:txBody>
      </p:sp>
      <p:sp>
        <p:nvSpPr>
          <p:cNvPr id="163" name="Google Shape;163;p30"/>
          <p:cNvSpPr txBox="1"/>
          <p:nvPr/>
        </p:nvSpPr>
        <p:spPr>
          <a:xfrm>
            <a:off x="935713" y="2894725"/>
            <a:ext cx="23097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Calibri"/>
                <a:ea typeface="Calibri"/>
                <a:cs typeface="Calibri"/>
                <a:sym typeface="Calibri"/>
              </a:rPr>
              <a:t>Jagannath Patta</a:t>
            </a:r>
            <a:endParaRPr sz="1800" b="1">
              <a:solidFill>
                <a:schemeClr val="lt1"/>
              </a:solidFill>
              <a:latin typeface="Calibri"/>
              <a:ea typeface="Calibri"/>
              <a:cs typeface="Calibri"/>
              <a:sym typeface="Calibri"/>
            </a:endParaRPr>
          </a:p>
          <a:p>
            <a:pPr marL="0" lvl="0" indent="0" algn="l" rtl="0">
              <a:spcBef>
                <a:spcPts val="0"/>
              </a:spcBef>
              <a:spcAft>
                <a:spcPts val="0"/>
              </a:spcAft>
              <a:buNone/>
            </a:pPr>
            <a:r>
              <a:rPr lang="en" sz="800" b="1" u="sng">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https://www.linkedin.com/in/jagannath-patta/</a:t>
            </a:r>
            <a:endParaRPr sz="800" b="1">
              <a:solidFill>
                <a:schemeClr val="lt1"/>
              </a:solidFill>
              <a:latin typeface="Calibri"/>
              <a:ea typeface="Calibri"/>
              <a:cs typeface="Calibri"/>
              <a:sym typeface="Calibri"/>
            </a:endParaRPr>
          </a:p>
          <a:p>
            <a:pPr marL="0" lvl="0" indent="0" algn="ctr" rtl="0">
              <a:spcBef>
                <a:spcPts val="0"/>
              </a:spcBef>
              <a:spcAft>
                <a:spcPts val="0"/>
              </a:spcAft>
              <a:buNone/>
            </a:pPr>
            <a:endParaRPr sz="800" b="1">
              <a:solidFill>
                <a:schemeClr val="lt1"/>
              </a:solidFill>
              <a:latin typeface="Calibri"/>
              <a:ea typeface="Calibri"/>
              <a:cs typeface="Calibri"/>
              <a:sym typeface="Calibri"/>
            </a:endParaRPr>
          </a:p>
          <a:p>
            <a:pPr marL="0" lvl="0" indent="0" algn="ctr" rtl="0">
              <a:spcBef>
                <a:spcPts val="0"/>
              </a:spcBef>
              <a:spcAft>
                <a:spcPts val="0"/>
              </a:spcAft>
              <a:buNone/>
            </a:pPr>
            <a:r>
              <a:rPr lang="en" sz="1300" b="1">
                <a:solidFill>
                  <a:schemeClr val="lt1"/>
                </a:solidFill>
                <a:latin typeface="Calibri"/>
                <a:ea typeface="Calibri"/>
                <a:cs typeface="Calibri"/>
                <a:sym typeface="Calibri"/>
              </a:rPr>
              <a:t>( FY M.C.A )</a:t>
            </a:r>
            <a:endParaRPr sz="1300" b="1">
              <a:solidFill>
                <a:schemeClr val="lt1"/>
              </a:solidFill>
              <a:latin typeface="Calibri"/>
              <a:ea typeface="Calibri"/>
              <a:cs typeface="Calibri"/>
              <a:sym typeface="Calibri"/>
            </a:endParaRPr>
          </a:p>
          <a:p>
            <a:pPr marL="0" lvl="0" indent="0" algn="ctr" rtl="0">
              <a:spcBef>
                <a:spcPts val="0"/>
              </a:spcBef>
              <a:spcAft>
                <a:spcPts val="0"/>
              </a:spcAft>
              <a:buNone/>
            </a:pPr>
            <a:r>
              <a:rPr lang="en" sz="1300" b="1">
                <a:solidFill>
                  <a:schemeClr val="lt1"/>
                </a:solidFill>
                <a:latin typeface="Calibri"/>
                <a:ea typeface="Calibri"/>
                <a:cs typeface="Calibri"/>
                <a:sym typeface="Calibri"/>
              </a:rPr>
              <a:t>Bharatiya Vidya Bhavan's Sardar Patel Institute of Technology (SPIT)</a:t>
            </a:r>
            <a:endParaRPr sz="1300" b="1">
              <a:solidFill>
                <a:schemeClr val="lt1"/>
              </a:solidFill>
              <a:latin typeface="Calibri"/>
              <a:ea typeface="Calibri"/>
              <a:cs typeface="Calibri"/>
              <a:sym typeface="Calibri"/>
            </a:endParaRPr>
          </a:p>
        </p:txBody>
      </p:sp>
      <p:sp>
        <p:nvSpPr>
          <p:cNvPr id="164" name="Google Shape;164;p30"/>
          <p:cNvSpPr txBox="1"/>
          <p:nvPr/>
        </p:nvSpPr>
        <p:spPr>
          <a:xfrm>
            <a:off x="4216050" y="2910175"/>
            <a:ext cx="23097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Calibri"/>
                <a:ea typeface="Calibri"/>
                <a:cs typeface="Calibri"/>
                <a:sym typeface="Calibri"/>
              </a:rPr>
              <a:t>Udit Kulkarni</a:t>
            </a:r>
            <a:endParaRPr sz="1800" b="1">
              <a:solidFill>
                <a:schemeClr val="lt1"/>
              </a:solidFill>
              <a:latin typeface="Calibri"/>
              <a:ea typeface="Calibri"/>
              <a:cs typeface="Calibri"/>
              <a:sym typeface="Calibri"/>
            </a:endParaRPr>
          </a:p>
          <a:p>
            <a:pPr marL="0" lvl="0" indent="0" algn="ctr" rtl="0">
              <a:spcBef>
                <a:spcPts val="0"/>
              </a:spcBef>
              <a:spcAft>
                <a:spcPts val="0"/>
              </a:spcAft>
              <a:buNone/>
            </a:pPr>
            <a:r>
              <a:rPr lang="en" sz="700" b="1" u="sng">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https://www.linkedin.com/in/udit-kulkarni-2baa71216/</a:t>
            </a:r>
            <a:endParaRPr sz="700" b="1">
              <a:solidFill>
                <a:schemeClr val="lt1"/>
              </a:solidFill>
              <a:latin typeface="Calibri"/>
              <a:ea typeface="Calibri"/>
              <a:cs typeface="Calibri"/>
              <a:sym typeface="Calibri"/>
            </a:endParaRPr>
          </a:p>
          <a:p>
            <a:pPr marL="0" lvl="0" indent="0" algn="ctr" rtl="0">
              <a:spcBef>
                <a:spcPts val="0"/>
              </a:spcBef>
              <a:spcAft>
                <a:spcPts val="0"/>
              </a:spcAft>
              <a:buNone/>
            </a:pPr>
            <a:endParaRPr sz="700" b="1">
              <a:solidFill>
                <a:schemeClr val="lt1"/>
              </a:solidFill>
              <a:latin typeface="Calibri"/>
              <a:ea typeface="Calibri"/>
              <a:cs typeface="Calibri"/>
              <a:sym typeface="Calibri"/>
            </a:endParaRPr>
          </a:p>
          <a:p>
            <a:pPr marL="0" lvl="0" indent="0" algn="ctr" rtl="0">
              <a:spcBef>
                <a:spcPts val="0"/>
              </a:spcBef>
              <a:spcAft>
                <a:spcPts val="0"/>
              </a:spcAft>
              <a:buNone/>
            </a:pPr>
            <a:r>
              <a:rPr lang="en" sz="1300" b="1">
                <a:solidFill>
                  <a:schemeClr val="lt1"/>
                </a:solidFill>
                <a:latin typeface="Calibri"/>
                <a:ea typeface="Calibri"/>
                <a:cs typeface="Calibri"/>
                <a:sym typeface="Calibri"/>
              </a:rPr>
              <a:t>( FY M.C.A )</a:t>
            </a:r>
            <a:endParaRPr sz="1300" b="1">
              <a:solidFill>
                <a:schemeClr val="lt1"/>
              </a:solidFill>
              <a:latin typeface="Calibri"/>
              <a:ea typeface="Calibri"/>
              <a:cs typeface="Calibri"/>
              <a:sym typeface="Calibri"/>
            </a:endParaRPr>
          </a:p>
          <a:p>
            <a:pPr marL="0" lvl="0" indent="0" algn="ctr" rtl="0">
              <a:spcBef>
                <a:spcPts val="0"/>
              </a:spcBef>
              <a:spcAft>
                <a:spcPts val="0"/>
              </a:spcAft>
              <a:buNone/>
            </a:pPr>
            <a:r>
              <a:rPr lang="en" sz="1300" b="1">
                <a:solidFill>
                  <a:schemeClr val="lt1"/>
                </a:solidFill>
                <a:latin typeface="Calibri"/>
                <a:ea typeface="Calibri"/>
                <a:cs typeface="Calibri"/>
                <a:sym typeface="Calibri"/>
              </a:rPr>
              <a:t>Bharatiya Vidya Bhavan's Sardar Patel Institute of Technology (SPIT)</a:t>
            </a:r>
            <a:endParaRPr sz="1300" b="1">
              <a:solidFill>
                <a:schemeClr val="lt1"/>
              </a:solidFill>
              <a:latin typeface="Calibri"/>
              <a:ea typeface="Calibri"/>
              <a:cs typeface="Calibri"/>
              <a:sym typeface="Calibri"/>
            </a:endParaRPr>
          </a:p>
        </p:txBody>
      </p:sp>
      <p:pic>
        <p:nvPicPr>
          <p:cNvPr id="165" name="Google Shape;165;p30"/>
          <p:cNvPicPr preferRelativeResize="0"/>
          <p:nvPr/>
        </p:nvPicPr>
        <p:blipFill>
          <a:blip r:embed="rId5">
            <a:alphaModFix/>
          </a:blip>
          <a:stretch>
            <a:fillRect/>
          </a:stretch>
        </p:blipFill>
        <p:spPr>
          <a:xfrm>
            <a:off x="1513821" y="1280572"/>
            <a:ext cx="1153500" cy="1454175"/>
          </a:xfrm>
          <a:prstGeom prst="rect">
            <a:avLst/>
          </a:prstGeom>
          <a:noFill/>
          <a:ln>
            <a:noFill/>
          </a:ln>
        </p:spPr>
      </p:pic>
      <p:pic>
        <p:nvPicPr>
          <p:cNvPr id="166" name="Google Shape;166;p30"/>
          <p:cNvPicPr preferRelativeResize="0"/>
          <p:nvPr/>
        </p:nvPicPr>
        <p:blipFill rotWithShape="1">
          <a:blip r:embed="rId6">
            <a:alphaModFix/>
          </a:blip>
          <a:srcRect b="29057"/>
          <a:stretch/>
        </p:blipFill>
        <p:spPr>
          <a:xfrm>
            <a:off x="4794825" y="1280575"/>
            <a:ext cx="1152150" cy="14538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4497500" y="312475"/>
            <a:ext cx="4583949" cy="4264650"/>
          </a:xfrm>
          <a:prstGeom prst="rect">
            <a:avLst/>
          </a:prstGeom>
          <a:noFill/>
          <a:ln>
            <a:noFill/>
          </a:ln>
        </p:spPr>
      </p:pic>
      <p:pic>
        <p:nvPicPr>
          <p:cNvPr id="309" name="Google Shape;309;p48"/>
          <p:cNvPicPr preferRelativeResize="0"/>
          <p:nvPr/>
        </p:nvPicPr>
        <p:blipFill>
          <a:blip r:embed="rId4">
            <a:alphaModFix/>
          </a:blip>
          <a:stretch>
            <a:fillRect/>
          </a:stretch>
        </p:blipFill>
        <p:spPr>
          <a:xfrm>
            <a:off x="55300" y="312475"/>
            <a:ext cx="4390491" cy="4164550"/>
          </a:xfrm>
          <a:prstGeom prst="rect">
            <a:avLst/>
          </a:prstGeom>
          <a:noFill/>
          <a:ln>
            <a:noFill/>
          </a:ln>
        </p:spPr>
      </p:pic>
      <p:sp>
        <p:nvSpPr>
          <p:cNvPr id="310" name="Google Shape;310;p48"/>
          <p:cNvSpPr txBox="1"/>
          <p:nvPr/>
        </p:nvSpPr>
        <p:spPr>
          <a:xfrm>
            <a:off x="102025" y="4477025"/>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3.5 (Web) Customer loyalty fallout to Orders.</a:t>
            </a:r>
            <a:endParaRPr sz="1100" b="1">
              <a:latin typeface="Calibri"/>
              <a:ea typeface="Calibri"/>
              <a:cs typeface="Calibri"/>
              <a:sym typeface="Calibri"/>
            </a:endParaRPr>
          </a:p>
        </p:txBody>
      </p:sp>
      <p:sp>
        <p:nvSpPr>
          <p:cNvPr id="311" name="Google Shape;311;p48"/>
          <p:cNvSpPr txBox="1"/>
          <p:nvPr/>
        </p:nvSpPr>
        <p:spPr>
          <a:xfrm>
            <a:off x="4771400" y="4477025"/>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3.6 (App) Customer loyalty fallout to Orders.</a:t>
            </a:r>
            <a:endParaRPr sz="11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9"/>
          <p:cNvPicPr preferRelativeResize="0"/>
          <p:nvPr/>
        </p:nvPicPr>
        <p:blipFill>
          <a:blip r:embed="rId3">
            <a:alphaModFix/>
          </a:blip>
          <a:stretch>
            <a:fillRect/>
          </a:stretch>
        </p:blipFill>
        <p:spPr>
          <a:xfrm>
            <a:off x="4536175" y="2749350"/>
            <a:ext cx="4569975" cy="2357724"/>
          </a:xfrm>
          <a:prstGeom prst="rect">
            <a:avLst/>
          </a:prstGeom>
          <a:noFill/>
          <a:ln>
            <a:noFill/>
          </a:ln>
        </p:spPr>
      </p:pic>
      <p:pic>
        <p:nvPicPr>
          <p:cNvPr id="317" name="Google Shape;317;p49"/>
          <p:cNvPicPr preferRelativeResize="0"/>
          <p:nvPr/>
        </p:nvPicPr>
        <p:blipFill>
          <a:blip r:embed="rId4">
            <a:alphaModFix/>
          </a:blip>
          <a:stretch>
            <a:fillRect/>
          </a:stretch>
        </p:blipFill>
        <p:spPr>
          <a:xfrm>
            <a:off x="70225" y="31891"/>
            <a:ext cx="4385450" cy="2491484"/>
          </a:xfrm>
          <a:prstGeom prst="rect">
            <a:avLst/>
          </a:prstGeom>
          <a:noFill/>
          <a:ln>
            <a:noFill/>
          </a:ln>
        </p:spPr>
      </p:pic>
      <p:sp>
        <p:nvSpPr>
          <p:cNvPr id="318" name="Google Shape;318;p49"/>
          <p:cNvSpPr txBox="1"/>
          <p:nvPr/>
        </p:nvSpPr>
        <p:spPr>
          <a:xfrm>
            <a:off x="70225" y="2394750"/>
            <a:ext cx="386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3.7 (Web) Customer loyalty fallout Conversion form Not a Customer to a Loyal Customer over 2 yrs.</a:t>
            </a:r>
            <a:endParaRPr sz="1100" b="1">
              <a:latin typeface="Calibri"/>
              <a:ea typeface="Calibri"/>
              <a:cs typeface="Calibri"/>
              <a:sym typeface="Calibri"/>
            </a:endParaRPr>
          </a:p>
        </p:txBody>
      </p:sp>
      <p:sp>
        <p:nvSpPr>
          <p:cNvPr id="319" name="Google Shape;319;p49"/>
          <p:cNvSpPr txBox="1"/>
          <p:nvPr/>
        </p:nvSpPr>
        <p:spPr>
          <a:xfrm>
            <a:off x="5244550" y="2255725"/>
            <a:ext cx="386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3.8 (App) Customer loyalty fallout Conversion form Not a Customer to a Loyal Customer over 2 yrs.</a:t>
            </a:r>
            <a:endParaRPr sz="1100" b="1">
              <a:latin typeface="Calibri"/>
              <a:ea typeface="Calibri"/>
              <a:cs typeface="Calibri"/>
              <a:sym typeface="Calibri"/>
            </a:endParaRPr>
          </a:p>
        </p:txBody>
      </p:sp>
      <p:sp>
        <p:nvSpPr>
          <p:cNvPr id="320" name="Google Shape;320;p49"/>
          <p:cNvSpPr/>
          <p:nvPr/>
        </p:nvSpPr>
        <p:spPr>
          <a:xfrm>
            <a:off x="4536175" y="294100"/>
            <a:ext cx="184800" cy="19671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9"/>
          <p:cNvSpPr/>
          <p:nvPr/>
        </p:nvSpPr>
        <p:spPr>
          <a:xfrm rot="10800000">
            <a:off x="5150775" y="204000"/>
            <a:ext cx="3089400" cy="1853100"/>
          </a:xfrm>
          <a:prstGeom prst="teardrop">
            <a:avLst>
              <a:gd name="adj" fmla="val 10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9"/>
          <p:cNvSpPr txBox="1"/>
          <p:nvPr/>
        </p:nvSpPr>
        <p:spPr>
          <a:xfrm>
            <a:off x="5282175" y="786825"/>
            <a:ext cx="2826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Observation (3.7) :- Disney Web</a:t>
            </a:r>
            <a:endParaRPr sz="1500" b="1">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AutoNum type="arabicPeriod"/>
            </a:pPr>
            <a:r>
              <a:rPr lang="en" sz="1500" b="1">
                <a:solidFill>
                  <a:schemeClr val="lt1"/>
                </a:solidFill>
                <a:latin typeface="Calibri"/>
                <a:ea typeface="Calibri"/>
                <a:cs typeface="Calibri"/>
                <a:sym typeface="Calibri"/>
              </a:rPr>
              <a:t>High Visitors</a:t>
            </a:r>
            <a:endParaRPr sz="1500" b="1">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AutoNum type="arabicPeriod"/>
            </a:pPr>
            <a:r>
              <a:rPr lang="en" sz="1500" b="1">
                <a:solidFill>
                  <a:schemeClr val="lt1"/>
                </a:solidFill>
                <a:latin typeface="Calibri"/>
                <a:ea typeface="Calibri"/>
                <a:cs typeface="Calibri"/>
                <a:sym typeface="Calibri"/>
              </a:rPr>
              <a:t>Low Conversion </a:t>
            </a:r>
            <a:endParaRPr>
              <a:solidFill>
                <a:schemeClr val="lt1"/>
              </a:solidFill>
              <a:latin typeface="Calibri"/>
              <a:ea typeface="Calibri"/>
              <a:cs typeface="Calibri"/>
              <a:sym typeface="Calibri"/>
            </a:endParaRPr>
          </a:p>
        </p:txBody>
      </p:sp>
      <p:sp>
        <p:nvSpPr>
          <p:cNvPr id="323" name="Google Shape;323;p49"/>
          <p:cNvSpPr/>
          <p:nvPr/>
        </p:nvSpPr>
        <p:spPr>
          <a:xfrm>
            <a:off x="587450" y="3045363"/>
            <a:ext cx="3089400" cy="1853100"/>
          </a:xfrm>
          <a:prstGeom prst="teardrop">
            <a:avLst>
              <a:gd name="adj" fmla="val 10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p:nvPr/>
        </p:nvSpPr>
        <p:spPr>
          <a:xfrm>
            <a:off x="4191100" y="2873125"/>
            <a:ext cx="184800" cy="19671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9"/>
          <p:cNvSpPr txBox="1"/>
          <p:nvPr/>
        </p:nvSpPr>
        <p:spPr>
          <a:xfrm>
            <a:off x="786475" y="3418075"/>
            <a:ext cx="2826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Calibri"/>
                <a:ea typeface="Calibri"/>
                <a:cs typeface="Calibri"/>
                <a:sym typeface="Calibri"/>
              </a:rPr>
              <a:t>Observation (3.8) :- Disney App</a:t>
            </a:r>
            <a:endParaRPr sz="1500" b="1">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AutoNum type="arabicPeriod"/>
            </a:pPr>
            <a:r>
              <a:rPr lang="en" sz="1500" b="1">
                <a:solidFill>
                  <a:schemeClr val="lt1"/>
                </a:solidFill>
                <a:latin typeface="Calibri"/>
                <a:ea typeface="Calibri"/>
                <a:cs typeface="Calibri"/>
                <a:sym typeface="Calibri"/>
              </a:rPr>
              <a:t>Low Visitors</a:t>
            </a:r>
            <a:endParaRPr sz="1500" b="1">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AutoNum type="arabicPeriod"/>
            </a:pPr>
            <a:r>
              <a:rPr lang="en" sz="1500" b="1">
                <a:solidFill>
                  <a:schemeClr val="lt1"/>
                </a:solidFill>
                <a:latin typeface="Calibri"/>
                <a:ea typeface="Calibri"/>
                <a:cs typeface="Calibri"/>
                <a:sym typeface="Calibri"/>
              </a:rPr>
              <a:t>High Conversion </a:t>
            </a:r>
            <a:endParaRPr>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0"/>
          <p:cNvPicPr preferRelativeResize="0"/>
          <p:nvPr/>
        </p:nvPicPr>
        <p:blipFill>
          <a:blip r:embed="rId3">
            <a:alphaModFix/>
          </a:blip>
          <a:stretch>
            <a:fillRect/>
          </a:stretch>
        </p:blipFill>
        <p:spPr>
          <a:xfrm>
            <a:off x="83600" y="51000"/>
            <a:ext cx="4419600" cy="2445115"/>
          </a:xfrm>
          <a:prstGeom prst="rect">
            <a:avLst/>
          </a:prstGeom>
          <a:noFill/>
          <a:ln>
            <a:noFill/>
          </a:ln>
        </p:spPr>
      </p:pic>
      <p:pic>
        <p:nvPicPr>
          <p:cNvPr id="331" name="Google Shape;331;p50"/>
          <p:cNvPicPr preferRelativeResize="0"/>
          <p:nvPr/>
        </p:nvPicPr>
        <p:blipFill>
          <a:blip r:embed="rId4">
            <a:alphaModFix/>
          </a:blip>
          <a:stretch>
            <a:fillRect/>
          </a:stretch>
        </p:blipFill>
        <p:spPr>
          <a:xfrm>
            <a:off x="4684222" y="51000"/>
            <a:ext cx="4382878" cy="2445125"/>
          </a:xfrm>
          <a:prstGeom prst="rect">
            <a:avLst/>
          </a:prstGeom>
          <a:noFill/>
          <a:ln>
            <a:noFill/>
          </a:ln>
        </p:spPr>
      </p:pic>
      <p:sp>
        <p:nvSpPr>
          <p:cNvPr id="332" name="Google Shape;332;p50"/>
          <p:cNvSpPr txBox="1"/>
          <p:nvPr/>
        </p:nvSpPr>
        <p:spPr>
          <a:xfrm>
            <a:off x="83600" y="2496125"/>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3.9 (Web) Fallout Not a Customer to orders over 2 yrs.</a:t>
            </a:r>
            <a:endParaRPr sz="1100" b="1">
              <a:latin typeface="Calibri"/>
              <a:ea typeface="Calibri"/>
              <a:cs typeface="Calibri"/>
              <a:sym typeface="Calibri"/>
            </a:endParaRPr>
          </a:p>
        </p:txBody>
      </p:sp>
      <p:sp>
        <p:nvSpPr>
          <p:cNvPr id="333" name="Google Shape;333;p50"/>
          <p:cNvSpPr txBox="1"/>
          <p:nvPr/>
        </p:nvSpPr>
        <p:spPr>
          <a:xfrm>
            <a:off x="5205500" y="2496125"/>
            <a:ext cx="3861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3.10 (App) Fallout Not a Customer to orders over 2 yrs.</a:t>
            </a:r>
            <a:endParaRPr sz="1100" b="1">
              <a:latin typeface="Calibri"/>
              <a:ea typeface="Calibri"/>
              <a:cs typeface="Calibri"/>
              <a:sym typeface="Calibri"/>
            </a:endParaRPr>
          </a:p>
        </p:txBody>
      </p:sp>
      <p:pic>
        <p:nvPicPr>
          <p:cNvPr id="334" name="Google Shape;334;p50"/>
          <p:cNvPicPr preferRelativeResize="0"/>
          <p:nvPr/>
        </p:nvPicPr>
        <p:blipFill>
          <a:blip r:embed="rId5">
            <a:alphaModFix/>
          </a:blip>
          <a:stretch>
            <a:fillRect/>
          </a:stretch>
        </p:blipFill>
        <p:spPr>
          <a:xfrm>
            <a:off x="341825" y="2980675"/>
            <a:ext cx="1988575" cy="1988575"/>
          </a:xfrm>
          <a:prstGeom prst="rect">
            <a:avLst/>
          </a:prstGeom>
          <a:noFill/>
          <a:ln>
            <a:noFill/>
          </a:ln>
        </p:spPr>
      </p:pic>
      <p:sp>
        <p:nvSpPr>
          <p:cNvPr id="335" name="Google Shape;335;p50"/>
          <p:cNvSpPr txBox="1"/>
          <p:nvPr/>
        </p:nvSpPr>
        <p:spPr>
          <a:xfrm>
            <a:off x="2028625" y="3068288"/>
            <a:ext cx="6928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Observation (3.9) :- Based on Both Figs: 3.9 and 3.10</a:t>
            </a:r>
            <a:endParaRPr sz="1200" b="1">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b="1">
                <a:latin typeface="Calibri"/>
                <a:ea typeface="Calibri"/>
                <a:cs typeface="Calibri"/>
                <a:sym typeface="Calibri"/>
              </a:rPr>
              <a:t>How is it Possible for a type “Not a Customer” to have “orders” exist ?</a:t>
            </a:r>
            <a:endParaRPr sz="1200" b="1">
              <a:latin typeface="Calibri"/>
              <a:ea typeface="Calibri"/>
              <a:cs typeface="Calibri"/>
              <a:sym typeface="Calibri"/>
            </a:endParaRPr>
          </a:p>
          <a:p>
            <a:pPr marL="914400" lvl="0" indent="0" algn="l" rtl="0">
              <a:spcBef>
                <a:spcPts val="0"/>
              </a:spcBef>
              <a:spcAft>
                <a:spcPts val="0"/>
              </a:spcAft>
              <a:buNone/>
            </a:pP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b="1">
                <a:latin typeface="Calibri"/>
                <a:ea typeface="Calibri"/>
                <a:cs typeface="Calibri"/>
                <a:sym typeface="Calibri"/>
              </a:rPr>
              <a:t>If it is possible then in both Disney Web and Disney App there is some minor issue in the checkout process, Because in the above graphs we can see that the checkouts were made but most of them were not converted into successful orders, which indicates that with smothers checkout process we could have gathered some New Customers.</a:t>
            </a:r>
            <a:endParaRPr sz="1200"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p:nvPr/>
        </p:nvSpPr>
        <p:spPr>
          <a:xfrm>
            <a:off x="241415" y="1513467"/>
            <a:ext cx="288900" cy="276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 sz="1800" b="1" i="0" u="none" strike="noStrike" cap="none">
                <a:solidFill>
                  <a:srgbClr val="FFFFFF"/>
                </a:solidFill>
                <a:latin typeface="Arial"/>
                <a:ea typeface="Arial"/>
                <a:cs typeface="Arial"/>
                <a:sym typeface="Arial"/>
              </a:rPr>
              <a:t>1</a:t>
            </a:r>
            <a:endParaRPr sz="1100"/>
          </a:p>
        </p:txBody>
      </p:sp>
      <p:sp>
        <p:nvSpPr>
          <p:cNvPr id="341" name="Google Shape;341;p51"/>
          <p:cNvSpPr/>
          <p:nvPr/>
        </p:nvSpPr>
        <p:spPr>
          <a:xfrm rot="5400000">
            <a:off x="2549554" y="32805"/>
            <a:ext cx="568500" cy="5667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 name="Google Shape;342;p51"/>
          <p:cNvSpPr txBox="1"/>
          <p:nvPr/>
        </p:nvSpPr>
        <p:spPr>
          <a:xfrm>
            <a:off x="241415" y="2880665"/>
            <a:ext cx="28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500" b="1" i="0" u="none" strike="noStrike" cap="none">
              <a:solidFill>
                <a:srgbClr val="FFFFFF"/>
              </a:solidFill>
              <a:latin typeface="Arial"/>
              <a:ea typeface="Arial"/>
              <a:cs typeface="Arial"/>
              <a:sym typeface="Arial"/>
            </a:endParaRPr>
          </a:p>
        </p:txBody>
      </p:sp>
      <p:sp>
        <p:nvSpPr>
          <p:cNvPr id="343" name="Google Shape;343;p51"/>
          <p:cNvSpPr/>
          <p:nvPr/>
        </p:nvSpPr>
        <p:spPr>
          <a:xfrm>
            <a:off x="475777" y="2718110"/>
            <a:ext cx="5313300" cy="300000"/>
          </a:xfrm>
          <a:prstGeom prst="rect">
            <a:avLst/>
          </a:prstGeom>
          <a:noFill/>
          <a:ln>
            <a:noFill/>
          </a:ln>
        </p:spPr>
        <p:txBody>
          <a:bodyPr spcFirstLastPara="1" wrap="square" lIns="68575" tIns="34275" rIns="68575" bIns="34275" anchor="t" anchorCtr="0">
            <a:noAutofit/>
          </a:bodyPr>
          <a:lstStyle/>
          <a:p>
            <a:pPr marL="12700" marR="0" lvl="0" indent="0" algn="l" rtl="0">
              <a:spcBef>
                <a:spcPts val="0"/>
              </a:spcBef>
              <a:spcAft>
                <a:spcPts val="0"/>
              </a:spcAft>
              <a:buNone/>
            </a:pPr>
            <a:r>
              <a:rPr lang="en" sz="1500" b="1">
                <a:solidFill>
                  <a:srgbClr val="FFFFFF"/>
                </a:solidFill>
                <a:latin typeface="Calibri"/>
                <a:ea typeface="Calibri"/>
                <a:cs typeface="Calibri"/>
                <a:sym typeface="Calibri"/>
              </a:rPr>
              <a:t>Advice to Disney</a:t>
            </a:r>
            <a:endParaRPr sz="1100" b="1">
              <a:latin typeface="Calibri"/>
              <a:ea typeface="Calibri"/>
              <a:cs typeface="Calibri"/>
              <a:sym typeface="Calibri"/>
            </a:endParaRPr>
          </a:p>
        </p:txBody>
      </p:sp>
      <p:sp>
        <p:nvSpPr>
          <p:cNvPr id="344" name="Google Shape;344;p51"/>
          <p:cNvSpPr/>
          <p:nvPr/>
        </p:nvSpPr>
        <p:spPr>
          <a:xfrm rot="5400000">
            <a:off x="2876244" y="-2685289"/>
            <a:ext cx="568500" cy="63210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 name="Google Shape;345;p51"/>
          <p:cNvSpPr/>
          <p:nvPr/>
        </p:nvSpPr>
        <p:spPr>
          <a:xfrm>
            <a:off x="475628" y="315626"/>
            <a:ext cx="44559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FFFFFF"/>
                </a:solidFill>
                <a:latin typeface="Calibri"/>
                <a:ea typeface="Calibri"/>
                <a:cs typeface="Calibri"/>
                <a:sym typeface="Calibri"/>
              </a:rPr>
              <a:t>Inferences and conclusions if any</a:t>
            </a:r>
            <a:endParaRPr sz="1100" b="1"/>
          </a:p>
        </p:txBody>
      </p:sp>
      <p:sp>
        <p:nvSpPr>
          <p:cNvPr id="346" name="Google Shape;346;p51"/>
          <p:cNvSpPr txBox="1"/>
          <p:nvPr/>
        </p:nvSpPr>
        <p:spPr>
          <a:xfrm>
            <a:off x="51000" y="888825"/>
            <a:ext cx="6321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Considering both Disney Web and Disney App as same is not  good Idea.</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Both Web and App are different as mentioned in observation 3.7 and 3.8.</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Yes, it is evident from the data that there is seasonal behavior among the customers of disney.  </a:t>
            </a:r>
            <a:endParaRPr b="1">
              <a:latin typeface="Calibri"/>
              <a:ea typeface="Calibri"/>
              <a:cs typeface="Calibri"/>
              <a:sym typeface="Calibri"/>
            </a:endParaRPr>
          </a:p>
        </p:txBody>
      </p:sp>
      <p:sp>
        <p:nvSpPr>
          <p:cNvPr id="347" name="Google Shape;347;p51"/>
          <p:cNvSpPr txBox="1"/>
          <p:nvPr/>
        </p:nvSpPr>
        <p:spPr>
          <a:xfrm>
            <a:off x="130550" y="3343425"/>
            <a:ext cx="6321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Try to get more and more  of the customer base to the App.</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A quarter before the seasonal quarter will be the best time to get the customers on the App.</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Please have a look at the minor issue at the checkout process. </a:t>
            </a:r>
            <a:endParaRPr b="1">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52" descr="A picture containing outdoor object, bright, day&#10;&#10;Description automatically generated"/>
          <p:cNvPicPr preferRelativeResize="0"/>
          <p:nvPr/>
        </p:nvPicPr>
        <p:blipFill rotWithShape="1">
          <a:blip r:embed="rId3">
            <a:alphaModFix/>
          </a:blip>
          <a:srcRect l="68356"/>
          <a:stretch/>
        </p:blipFill>
        <p:spPr>
          <a:xfrm>
            <a:off x="6972625" y="0"/>
            <a:ext cx="2170188" cy="5143498"/>
          </a:xfrm>
          <a:prstGeom prst="rect">
            <a:avLst/>
          </a:prstGeom>
          <a:noFill/>
          <a:ln>
            <a:noFill/>
          </a:ln>
        </p:spPr>
      </p:pic>
      <p:sp>
        <p:nvSpPr>
          <p:cNvPr id="354" name="Google Shape;354;p52"/>
          <p:cNvSpPr txBox="1"/>
          <p:nvPr/>
        </p:nvSpPr>
        <p:spPr>
          <a:xfrm>
            <a:off x="0" y="1754850"/>
            <a:ext cx="697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When a cart is abandoned, and a Guest comes back and purchases it; how do they come back, and with which marketing channels?</a:t>
            </a:r>
            <a:endParaRPr b="1">
              <a:solidFill>
                <a:srgbClr val="FA0F00"/>
              </a:solidFill>
              <a:latin typeface="Open Sans"/>
              <a:ea typeface="Open Sans"/>
              <a:cs typeface="Open Sans"/>
              <a:sym typeface="Open Sans"/>
            </a:endParaRPr>
          </a:p>
          <a:p>
            <a:pPr marL="914400" lvl="1"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How do we help recover these carts?</a:t>
            </a:r>
            <a:endParaRPr b="1">
              <a:solidFill>
                <a:srgbClr val="FA0F00"/>
              </a:solidFill>
              <a:latin typeface="Open Sans"/>
              <a:ea typeface="Open Sans"/>
              <a:cs typeface="Open Sans"/>
              <a:sym typeface="Open Sans"/>
            </a:endParaRPr>
          </a:p>
        </p:txBody>
      </p:sp>
      <p:sp>
        <p:nvSpPr>
          <p:cNvPr id="355" name="Google Shape;355;p52"/>
          <p:cNvSpPr txBox="1"/>
          <p:nvPr/>
        </p:nvSpPr>
        <p:spPr>
          <a:xfrm>
            <a:off x="0" y="4265300"/>
            <a:ext cx="6790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Note: -</a:t>
            </a:r>
            <a:endParaRPr b="1">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n" sz="1300" b="1">
                <a:latin typeface="Calibri"/>
                <a:ea typeface="Calibri"/>
                <a:cs typeface="Calibri"/>
                <a:sym typeface="Calibri"/>
              </a:rPr>
              <a:t>Analysed data for Question (4) is for Disney Web only.</a:t>
            </a:r>
            <a:endParaRPr sz="1300" b="1">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n" sz="1300" b="1">
                <a:latin typeface="Calibri"/>
                <a:ea typeface="Calibri"/>
                <a:cs typeface="Calibri"/>
                <a:sym typeface="Calibri"/>
              </a:rPr>
              <a:t>Inference, conclusions and Advice to Disney would be given at end of all the observations</a:t>
            </a:r>
            <a:endParaRPr sz="1300" b="1">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3">
            <a:hlinkClick r:id="rId3"/>
          </p:cNvPr>
          <p:cNvPicPr preferRelativeResize="0"/>
          <p:nvPr/>
        </p:nvPicPr>
        <p:blipFill>
          <a:blip r:embed="rId4">
            <a:alphaModFix/>
          </a:blip>
          <a:stretch>
            <a:fillRect/>
          </a:stretch>
        </p:blipFill>
        <p:spPr>
          <a:xfrm>
            <a:off x="4337275" y="48075"/>
            <a:ext cx="2692400" cy="2237250"/>
          </a:xfrm>
          <a:prstGeom prst="rect">
            <a:avLst/>
          </a:prstGeom>
          <a:noFill/>
          <a:ln>
            <a:noFill/>
          </a:ln>
        </p:spPr>
      </p:pic>
      <p:sp>
        <p:nvSpPr>
          <p:cNvPr id="361" name="Google Shape;361;p53"/>
          <p:cNvSpPr txBox="1"/>
          <p:nvPr/>
        </p:nvSpPr>
        <p:spPr>
          <a:xfrm>
            <a:off x="4337275" y="2182650"/>
            <a:ext cx="2815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4.1 Segment Overlap of Abandon Cart and Return Visits.</a:t>
            </a:r>
            <a:endParaRPr sz="1100" b="1">
              <a:latin typeface="Calibri"/>
              <a:ea typeface="Calibri"/>
              <a:cs typeface="Calibri"/>
              <a:sym typeface="Calibri"/>
            </a:endParaRPr>
          </a:p>
        </p:txBody>
      </p:sp>
      <p:sp>
        <p:nvSpPr>
          <p:cNvPr id="362" name="Google Shape;362;p53"/>
          <p:cNvSpPr txBox="1"/>
          <p:nvPr/>
        </p:nvSpPr>
        <p:spPr>
          <a:xfrm>
            <a:off x="146100" y="150738"/>
            <a:ext cx="41298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As per the question we started by looking at the segments ‘</a:t>
            </a:r>
            <a:r>
              <a:rPr lang="en" sz="1200" b="1">
                <a:solidFill>
                  <a:srgbClr val="FA0F00"/>
                </a:solidFill>
                <a:latin typeface="Calibri"/>
                <a:ea typeface="Calibri"/>
                <a:cs typeface="Calibri"/>
                <a:sym typeface="Calibri"/>
              </a:rPr>
              <a:t>Abandon Cart</a:t>
            </a:r>
            <a:r>
              <a:rPr lang="en" sz="1200" b="1">
                <a:latin typeface="Calibri"/>
                <a:ea typeface="Calibri"/>
                <a:cs typeface="Calibri"/>
                <a:sym typeface="Calibri"/>
              </a:rPr>
              <a:t>’ and ‘</a:t>
            </a:r>
            <a:r>
              <a:rPr lang="en" sz="1200" b="1">
                <a:solidFill>
                  <a:srgbClr val="FA0F00"/>
                </a:solidFill>
                <a:latin typeface="Calibri"/>
                <a:ea typeface="Calibri"/>
                <a:cs typeface="Calibri"/>
                <a:sym typeface="Calibri"/>
              </a:rPr>
              <a:t>Return Visits</a:t>
            </a:r>
            <a:r>
              <a:rPr lang="en" sz="1200" b="1">
                <a:latin typeface="Calibri"/>
                <a:ea typeface="Calibri"/>
                <a:cs typeface="Calibri"/>
                <a:sym typeface="Calibri"/>
              </a:rPr>
              <a:t>’, we used segment comparison.</a:t>
            </a:r>
            <a:endParaRPr sz="1200" b="1">
              <a:latin typeface="Calibri"/>
              <a:ea typeface="Calibri"/>
              <a:cs typeface="Calibri"/>
              <a:sym typeface="Calibri"/>
            </a:endParaRPr>
          </a:p>
          <a:p>
            <a:pPr marL="0" lvl="0" indent="0" algn="ctr" rtl="0">
              <a:spcBef>
                <a:spcPts val="0"/>
              </a:spcBef>
              <a:spcAft>
                <a:spcPts val="0"/>
              </a:spcAft>
              <a:buNone/>
            </a:pP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Observation (4.1) :- From fig 4.1 which is one of the result of segment comparison.</a:t>
            </a:r>
            <a:endParaRPr sz="1200" b="1">
              <a:latin typeface="Calibri"/>
              <a:ea typeface="Calibri"/>
              <a:cs typeface="Calibri"/>
              <a:sym typeface="Calibri"/>
            </a:endParaRPr>
          </a:p>
          <a:p>
            <a:pPr marL="457200" lvl="0" indent="-304800" algn="l" rtl="0">
              <a:spcBef>
                <a:spcPts val="0"/>
              </a:spcBef>
              <a:spcAft>
                <a:spcPts val="0"/>
              </a:spcAft>
              <a:buSzPts val="1200"/>
              <a:buFont typeface="Calibri"/>
              <a:buAutoNum type="alphaLcParenR"/>
            </a:pPr>
            <a:r>
              <a:rPr lang="en" sz="1200" b="1">
                <a:latin typeface="Calibri"/>
                <a:ea typeface="Calibri"/>
                <a:cs typeface="Calibri"/>
                <a:sym typeface="Calibri"/>
              </a:rPr>
              <a:t>We were convinced to use these segments for further analysis. Because there is a good no. of intersection between them, which might disclose more information as we dwell deep.</a:t>
            </a:r>
            <a:endParaRPr sz="1200" b="1">
              <a:latin typeface="Calibri"/>
              <a:ea typeface="Calibri"/>
              <a:cs typeface="Calibri"/>
              <a:sym typeface="Calibri"/>
            </a:endParaRPr>
          </a:p>
        </p:txBody>
      </p:sp>
      <p:sp>
        <p:nvSpPr>
          <p:cNvPr id="363" name="Google Shape;363;p53"/>
          <p:cNvSpPr/>
          <p:nvPr/>
        </p:nvSpPr>
        <p:spPr>
          <a:xfrm flipH="1">
            <a:off x="66317" y="2247550"/>
            <a:ext cx="6872308" cy="523261"/>
          </a:xfrm>
          <a:custGeom>
            <a:avLst/>
            <a:gdLst/>
            <a:ahLst/>
            <a:cxnLst/>
            <a:rect l="l" t="t" r="r" b="b"/>
            <a:pathLst>
              <a:path w="354654" h="48983" extrusionOk="0">
                <a:moveTo>
                  <a:pt x="354654" y="1814"/>
                </a:moveTo>
                <a:cubicBezTo>
                  <a:pt x="325172" y="2154"/>
                  <a:pt x="208169" y="-3577"/>
                  <a:pt x="177764" y="3854"/>
                </a:cubicBezTo>
                <a:cubicBezTo>
                  <a:pt x="147360" y="11285"/>
                  <a:pt x="201854" y="39698"/>
                  <a:pt x="172227" y="46401"/>
                </a:cubicBezTo>
                <a:cubicBezTo>
                  <a:pt x="142600" y="53104"/>
                  <a:pt x="28705" y="44459"/>
                  <a:pt x="0" y="44070"/>
                </a:cubicBezTo>
              </a:path>
            </a:pathLst>
          </a:custGeom>
          <a:noFill/>
          <a:ln w="19050" cap="flat" cmpd="sng">
            <a:solidFill>
              <a:srgbClr val="CC0000"/>
            </a:solidFill>
            <a:prstDash val="solid"/>
            <a:round/>
            <a:headEnd type="none" w="med" len="med"/>
            <a:tailEnd type="none" w="med" len="med"/>
          </a:ln>
        </p:spPr>
      </p:sp>
      <p:pic>
        <p:nvPicPr>
          <p:cNvPr id="364" name="Google Shape;364;p53"/>
          <p:cNvPicPr preferRelativeResize="0"/>
          <p:nvPr/>
        </p:nvPicPr>
        <p:blipFill>
          <a:blip r:embed="rId5">
            <a:alphaModFix/>
          </a:blip>
          <a:stretch>
            <a:fillRect/>
          </a:stretch>
        </p:blipFill>
        <p:spPr>
          <a:xfrm>
            <a:off x="66325" y="3002325"/>
            <a:ext cx="4357044" cy="2031900"/>
          </a:xfrm>
          <a:prstGeom prst="rect">
            <a:avLst/>
          </a:prstGeom>
          <a:noFill/>
          <a:ln>
            <a:noFill/>
          </a:ln>
        </p:spPr>
      </p:pic>
      <p:sp>
        <p:nvSpPr>
          <p:cNvPr id="365" name="Google Shape;365;p53"/>
          <p:cNvSpPr txBox="1"/>
          <p:nvPr/>
        </p:nvSpPr>
        <p:spPr>
          <a:xfrm>
            <a:off x="146100" y="2512875"/>
            <a:ext cx="2815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4.2 Parameters used for the Attribution.</a:t>
            </a:r>
            <a:endParaRPr sz="1100" b="1">
              <a:latin typeface="Calibri"/>
              <a:ea typeface="Calibri"/>
              <a:cs typeface="Calibri"/>
              <a:sym typeface="Calibri"/>
            </a:endParaRPr>
          </a:p>
        </p:txBody>
      </p:sp>
      <p:sp>
        <p:nvSpPr>
          <p:cNvPr id="366" name="Google Shape;366;p53"/>
          <p:cNvSpPr txBox="1"/>
          <p:nvPr/>
        </p:nvSpPr>
        <p:spPr>
          <a:xfrm>
            <a:off x="4197413" y="3159925"/>
            <a:ext cx="2972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After being sure about the segments we</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need.</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We move to the next part for the question .i.e from which marketing channel does the customers come and place orders.</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We decided to use Attribution with “</a:t>
            </a:r>
            <a:r>
              <a:rPr lang="en" sz="1200" b="1">
                <a:solidFill>
                  <a:srgbClr val="FA0F00"/>
                </a:solidFill>
                <a:latin typeface="Calibri"/>
                <a:ea typeface="Calibri"/>
                <a:cs typeface="Calibri"/>
                <a:sym typeface="Calibri"/>
              </a:rPr>
              <a:t>Orders</a:t>
            </a:r>
            <a:r>
              <a:rPr lang="en" sz="1200" b="1">
                <a:latin typeface="Calibri"/>
                <a:ea typeface="Calibri"/>
                <a:cs typeface="Calibri"/>
                <a:sym typeface="Calibri"/>
              </a:rPr>
              <a:t>” and “</a:t>
            </a:r>
            <a:r>
              <a:rPr lang="en" sz="1200" b="1">
                <a:solidFill>
                  <a:srgbClr val="FA0F00"/>
                </a:solidFill>
                <a:latin typeface="Calibri"/>
                <a:ea typeface="Calibri"/>
                <a:cs typeface="Calibri"/>
                <a:sym typeface="Calibri"/>
              </a:rPr>
              <a:t>Marketing channel</a:t>
            </a:r>
            <a:r>
              <a:rPr lang="en" sz="1200" b="1">
                <a:latin typeface="Calibri"/>
                <a:ea typeface="Calibri"/>
                <a:cs typeface="Calibri"/>
                <a:sym typeface="Calibri"/>
              </a:rPr>
              <a:t>” for this and interestingly we got good insights to drive our analysis further.</a:t>
            </a:r>
            <a:endParaRPr sz="12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4"/>
          <p:cNvPicPr preferRelativeResize="0"/>
          <p:nvPr/>
        </p:nvPicPr>
        <p:blipFill>
          <a:blip r:embed="rId3">
            <a:alphaModFix/>
          </a:blip>
          <a:stretch>
            <a:fillRect/>
          </a:stretch>
        </p:blipFill>
        <p:spPr>
          <a:xfrm>
            <a:off x="78151" y="64375"/>
            <a:ext cx="8962998" cy="2755075"/>
          </a:xfrm>
          <a:prstGeom prst="rect">
            <a:avLst/>
          </a:prstGeom>
          <a:noFill/>
          <a:ln>
            <a:noFill/>
          </a:ln>
        </p:spPr>
      </p:pic>
      <p:sp>
        <p:nvSpPr>
          <p:cNvPr id="372" name="Google Shape;372;p54"/>
          <p:cNvSpPr txBox="1"/>
          <p:nvPr/>
        </p:nvSpPr>
        <p:spPr>
          <a:xfrm>
            <a:off x="511450" y="2819450"/>
            <a:ext cx="8096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4.3 Orders Attribution Comparison with Marketing Channel</a:t>
            </a:r>
            <a:endParaRPr sz="1100" b="1">
              <a:latin typeface="Calibri"/>
              <a:ea typeface="Calibri"/>
              <a:cs typeface="Calibri"/>
              <a:sym typeface="Calibri"/>
            </a:endParaRPr>
          </a:p>
        </p:txBody>
      </p:sp>
      <p:sp>
        <p:nvSpPr>
          <p:cNvPr id="373" name="Google Shape;373;p54"/>
          <p:cNvSpPr txBox="1"/>
          <p:nvPr/>
        </p:nvSpPr>
        <p:spPr>
          <a:xfrm>
            <a:off x="97150" y="3173450"/>
            <a:ext cx="8925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libri"/>
                <a:ea typeface="Calibri"/>
                <a:cs typeface="Calibri"/>
                <a:sym typeface="Calibri"/>
              </a:rPr>
              <a:t>Observation (4.2) :- From fig 4.3 which is one of the result of Attribution.</a:t>
            </a:r>
            <a:endParaRPr sz="1200" b="1">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a:p>
            <a:pPr marL="914400" lvl="0" indent="-304800" algn="l" rtl="0">
              <a:spcBef>
                <a:spcPts val="0"/>
              </a:spcBef>
              <a:spcAft>
                <a:spcPts val="0"/>
              </a:spcAft>
              <a:buSzPts val="1200"/>
              <a:buFont typeface="Calibri"/>
              <a:buAutoNum type="arabicPeriod"/>
            </a:pPr>
            <a:r>
              <a:rPr lang="en" sz="1200" b="1">
                <a:latin typeface="Calibri"/>
                <a:ea typeface="Calibri"/>
                <a:cs typeface="Calibri"/>
                <a:sym typeface="Calibri"/>
              </a:rPr>
              <a:t>Orders </a:t>
            </a:r>
            <a:r>
              <a:rPr lang="en" sz="1200">
                <a:latin typeface="Calibri"/>
                <a:ea typeface="Calibri"/>
                <a:cs typeface="Calibri"/>
                <a:sym typeface="Calibri"/>
              </a:rPr>
              <a:t>Last Touch | Visitor : </a:t>
            </a:r>
            <a:r>
              <a:rPr lang="en" sz="1200" b="1">
                <a:latin typeface="Calibri"/>
                <a:ea typeface="Calibri"/>
                <a:cs typeface="Calibri"/>
                <a:sym typeface="Calibri"/>
              </a:rPr>
              <a:t>Marketing channel viewed by visitor just before placing the order. </a:t>
            </a:r>
            <a:endParaRPr sz="1200" b="1">
              <a:latin typeface="Calibri"/>
              <a:ea typeface="Calibri"/>
              <a:cs typeface="Calibri"/>
              <a:sym typeface="Calibri"/>
            </a:endParaRPr>
          </a:p>
          <a:p>
            <a:pPr marL="1371600" lvl="1" indent="-304800" algn="l" rtl="0">
              <a:spcBef>
                <a:spcPts val="0"/>
              </a:spcBef>
              <a:spcAft>
                <a:spcPts val="0"/>
              </a:spcAft>
              <a:buSzPts val="1200"/>
              <a:buFont typeface="Calibri"/>
              <a:buAutoNum type="alphaLcPeriod"/>
            </a:pPr>
            <a:r>
              <a:rPr lang="en" sz="1200" b="1">
                <a:solidFill>
                  <a:srgbClr val="FA0F00"/>
                </a:solidFill>
                <a:latin typeface="Calibri"/>
                <a:ea typeface="Calibri"/>
                <a:cs typeface="Calibri"/>
                <a:sym typeface="Calibri"/>
              </a:rPr>
              <a:t>Affiliate Marketing</a:t>
            </a:r>
            <a:r>
              <a:rPr lang="en" sz="1200" b="1">
                <a:latin typeface="Calibri"/>
                <a:ea typeface="Calibri"/>
                <a:cs typeface="Calibri"/>
                <a:sym typeface="Calibri"/>
              </a:rPr>
              <a:t> was the most effective one.</a:t>
            </a:r>
            <a:endParaRPr sz="1200" b="1">
              <a:latin typeface="Calibri"/>
              <a:ea typeface="Calibri"/>
              <a:cs typeface="Calibri"/>
              <a:sym typeface="Calibri"/>
            </a:endParaRPr>
          </a:p>
          <a:p>
            <a:pPr marL="914400" lvl="0" indent="-304800" algn="l" rtl="0">
              <a:spcBef>
                <a:spcPts val="0"/>
              </a:spcBef>
              <a:spcAft>
                <a:spcPts val="0"/>
              </a:spcAft>
              <a:buSzPts val="1200"/>
              <a:buFont typeface="Calibri"/>
              <a:buAutoNum type="arabicPeriod"/>
            </a:pPr>
            <a:r>
              <a:rPr lang="en" sz="1200" b="1">
                <a:solidFill>
                  <a:schemeClr val="dk1"/>
                </a:solidFill>
                <a:latin typeface="Calibri"/>
                <a:ea typeface="Calibri"/>
                <a:cs typeface="Calibri"/>
                <a:sym typeface="Calibri"/>
              </a:rPr>
              <a:t>Orders </a:t>
            </a:r>
            <a:r>
              <a:rPr lang="en" sz="1200">
                <a:solidFill>
                  <a:schemeClr val="dk1"/>
                </a:solidFill>
                <a:latin typeface="Calibri"/>
                <a:ea typeface="Calibri"/>
                <a:cs typeface="Calibri"/>
                <a:sym typeface="Calibri"/>
              </a:rPr>
              <a:t>First Touch | Visitor : </a:t>
            </a:r>
            <a:r>
              <a:rPr lang="en" sz="1200" b="1">
                <a:solidFill>
                  <a:schemeClr val="dk1"/>
                </a:solidFill>
                <a:latin typeface="Calibri"/>
                <a:ea typeface="Calibri"/>
                <a:cs typeface="Calibri"/>
                <a:sym typeface="Calibri"/>
              </a:rPr>
              <a:t>Marketing channel that brought the visitor at first place to the Disney web</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371600" lvl="1" indent="-304800" algn="l" rtl="0">
              <a:spcBef>
                <a:spcPts val="0"/>
              </a:spcBef>
              <a:spcAft>
                <a:spcPts val="0"/>
              </a:spcAft>
              <a:buClr>
                <a:schemeClr val="dk1"/>
              </a:buClr>
              <a:buSzPts val="1200"/>
              <a:buFont typeface="Calibri"/>
              <a:buAutoNum type="alphaLcPeriod"/>
            </a:pPr>
            <a:r>
              <a:rPr lang="en" sz="1200" b="1">
                <a:solidFill>
                  <a:srgbClr val="FA0F00"/>
                </a:solidFill>
                <a:latin typeface="Calibri"/>
                <a:ea typeface="Calibri"/>
                <a:cs typeface="Calibri"/>
                <a:sym typeface="Calibri"/>
              </a:rPr>
              <a:t>Direct Channel</a:t>
            </a:r>
            <a:r>
              <a:rPr lang="en" sz="1200">
                <a:solidFill>
                  <a:schemeClr val="dk1"/>
                </a:solidFill>
                <a:latin typeface="Calibri"/>
                <a:ea typeface="Calibri"/>
                <a:cs typeface="Calibri"/>
                <a:sym typeface="Calibri"/>
              </a:rPr>
              <a:t> was high as most of the visitors come to site voluntarily.</a:t>
            </a:r>
            <a:endParaRPr sz="1200">
              <a:solidFill>
                <a:schemeClr val="dk1"/>
              </a:solidFill>
              <a:latin typeface="Calibri"/>
              <a:ea typeface="Calibri"/>
              <a:cs typeface="Calibri"/>
              <a:sym typeface="Calibri"/>
            </a:endParaRPr>
          </a:p>
          <a:p>
            <a:pPr marL="914400" lvl="0" indent="-304800" algn="l" rtl="0">
              <a:spcBef>
                <a:spcPts val="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Orders </a:t>
            </a:r>
            <a:r>
              <a:rPr lang="en" sz="1200">
                <a:solidFill>
                  <a:schemeClr val="dk1"/>
                </a:solidFill>
                <a:latin typeface="Calibri"/>
                <a:ea typeface="Calibri"/>
                <a:cs typeface="Calibri"/>
                <a:sym typeface="Calibri"/>
              </a:rPr>
              <a:t>Participations | Visitor : </a:t>
            </a:r>
            <a:r>
              <a:rPr lang="en" sz="1200" b="1">
                <a:solidFill>
                  <a:schemeClr val="dk1"/>
                </a:solidFill>
                <a:latin typeface="Calibri"/>
                <a:ea typeface="Calibri"/>
                <a:cs typeface="Calibri"/>
                <a:sym typeface="Calibri"/>
              </a:rPr>
              <a:t>Marketing channels viewed by a visitor throughout their journey of placing order.</a:t>
            </a:r>
            <a:endParaRPr sz="1200" b="1">
              <a:solidFill>
                <a:schemeClr val="dk1"/>
              </a:solidFill>
              <a:latin typeface="Calibri"/>
              <a:ea typeface="Calibri"/>
              <a:cs typeface="Calibri"/>
              <a:sym typeface="Calibri"/>
            </a:endParaRPr>
          </a:p>
          <a:p>
            <a:pPr marL="1371600" lvl="1" indent="-304800" algn="l" rtl="0">
              <a:spcBef>
                <a:spcPts val="0"/>
              </a:spcBef>
              <a:spcAft>
                <a:spcPts val="0"/>
              </a:spcAft>
              <a:buClr>
                <a:schemeClr val="dk1"/>
              </a:buClr>
              <a:buSzPts val="1200"/>
              <a:buFont typeface="Calibri"/>
              <a:buAutoNum type="alphaLcPeriod"/>
            </a:pPr>
            <a:r>
              <a:rPr lang="en" sz="1200" b="1">
                <a:solidFill>
                  <a:srgbClr val="FA0F00"/>
                </a:solidFill>
                <a:latin typeface="Calibri"/>
                <a:ea typeface="Calibri"/>
                <a:cs typeface="Calibri"/>
                <a:sym typeface="Calibri"/>
              </a:rPr>
              <a:t>Natural Search, Paid Search and Direct Channels</a:t>
            </a:r>
            <a:r>
              <a:rPr lang="en" sz="1200" b="1">
                <a:solidFill>
                  <a:schemeClr val="dk1"/>
                </a:solidFill>
                <a:latin typeface="Calibri"/>
                <a:ea typeface="Calibri"/>
                <a:cs typeface="Calibri"/>
                <a:sym typeface="Calibri"/>
              </a:rPr>
              <a:t> were most viewed by the visitors.</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a:hlinkClick r:id="rId3"/>
          </p:cNvPr>
          <p:cNvPicPr preferRelativeResize="0"/>
          <p:nvPr/>
        </p:nvPicPr>
        <p:blipFill>
          <a:blip r:embed="rId4">
            <a:alphaModFix/>
          </a:blip>
          <a:stretch>
            <a:fillRect/>
          </a:stretch>
        </p:blipFill>
        <p:spPr>
          <a:xfrm>
            <a:off x="904275" y="206900"/>
            <a:ext cx="5460700" cy="3280775"/>
          </a:xfrm>
          <a:prstGeom prst="rect">
            <a:avLst/>
          </a:prstGeom>
          <a:noFill/>
          <a:ln>
            <a:noFill/>
          </a:ln>
        </p:spPr>
      </p:pic>
      <p:sp>
        <p:nvSpPr>
          <p:cNvPr id="379" name="Google Shape;379;p55"/>
          <p:cNvSpPr txBox="1"/>
          <p:nvPr/>
        </p:nvSpPr>
        <p:spPr>
          <a:xfrm>
            <a:off x="836725" y="3439500"/>
            <a:ext cx="57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4.4 Marketing Channel Flow as per Orders</a:t>
            </a:r>
            <a:endParaRPr sz="1100" b="1">
              <a:latin typeface="Calibri"/>
              <a:ea typeface="Calibri"/>
              <a:cs typeface="Calibri"/>
              <a:sym typeface="Calibri"/>
            </a:endParaRPr>
          </a:p>
        </p:txBody>
      </p:sp>
      <p:sp>
        <p:nvSpPr>
          <p:cNvPr id="380" name="Google Shape;380;p55"/>
          <p:cNvSpPr txBox="1"/>
          <p:nvPr/>
        </p:nvSpPr>
        <p:spPr>
          <a:xfrm>
            <a:off x="101075" y="3839875"/>
            <a:ext cx="7067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libri"/>
                <a:ea typeface="Calibri"/>
                <a:cs typeface="Calibri"/>
                <a:sym typeface="Calibri"/>
              </a:rPr>
              <a:t>Observation (4.3) :- From fig 4.4 which is one of the result of Attribution.</a:t>
            </a:r>
            <a:endParaRPr sz="1200" b="1">
              <a:latin typeface="Calibri"/>
              <a:ea typeface="Calibri"/>
              <a:cs typeface="Calibri"/>
              <a:sym typeface="Calibri"/>
            </a:endParaRPr>
          </a:p>
          <a:p>
            <a:pPr marL="0" lvl="0" indent="0" algn="l" rtl="0">
              <a:lnSpc>
                <a:spcPct val="115000"/>
              </a:lnSpc>
              <a:spcBef>
                <a:spcPts val="0"/>
              </a:spcBef>
              <a:spcAft>
                <a:spcPts val="0"/>
              </a:spcAft>
              <a:buNone/>
            </a:pP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Among all the Marketing Channels “</a:t>
            </a:r>
            <a:r>
              <a:rPr lang="en" sz="1200" b="1">
                <a:solidFill>
                  <a:srgbClr val="FA0F00"/>
                </a:solidFill>
                <a:latin typeface="Calibri"/>
                <a:ea typeface="Calibri"/>
                <a:cs typeface="Calibri"/>
                <a:sym typeface="Calibri"/>
              </a:rPr>
              <a:t>Paid Searches</a:t>
            </a:r>
            <a:r>
              <a:rPr lang="en" sz="1200" b="1">
                <a:latin typeface="Calibri"/>
                <a:ea typeface="Calibri"/>
                <a:cs typeface="Calibri"/>
                <a:sym typeface="Calibri"/>
              </a:rPr>
              <a:t>” gets the most return view to Disney Web.</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Similarly “</a:t>
            </a:r>
            <a:r>
              <a:rPr lang="en" sz="1200" b="1">
                <a:solidFill>
                  <a:srgbClr val="FA0F00"/>
                </a:solidFill>
                <a:latin typeface="Calibri"/>
                <a:ea typeface="Calibri"/>
                <a:cs typeface="Calibri"/>
                <a:sym typeface="Calibri"/>
              </a:rPr>
              <a:t>Affiliates</a:t>
            </a:r>
            <a:r>
              <a:rPr lang="en" sz="1200" b="1">
                <a:latin typeface="Calibri"/>
                <a:ea typeface="Calibri"/>
                <a:cs typeface="Calibri"/>
                <a:sym typeface="Calibri"/>
              </a:rPr>
              <a:t>” and “</a:t>
            </a:r>
            <a:r>
              <a:rPr lang="en" sz="1200" b="1">
                <a:solidFill>
                  <a:srgbClr val="FA0F00"/>
                </a:solidFill>
                <a:latin typeface="Calibri"/>
                <a:ea typeface="Calibri"/>
                <a:cs typeface="Calibri"/>
                <a:sym typeface="Calibri"/>
              </a:rPr>
              <a:t>Emails</a:t>
            </a:r>
            <a:r>
              <a:rPr lang="en" sz="1200" b="1">
                <a:latin typeface="Calibri"/>
                <a:ea typeface="Calibri"/>
                <a:cs typeface="Calibri"/>
                <a:sym typeface="Calibri"/>
              </a:rPr>
              <a:t>” Marketing Channels also plays a good role in return visits.</a:t>
            </a:r>
            <a:endParaRPr sz="1200" b="1">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6">
            <a:hlinkClick r:id="rId3"/>
          </p:cNvPr>
          <p:cNvPicPr preferRelativeResize="0"/>
          <p:nvPr/>
        </p:nvPicPr>
        <p:blipFill>
          <a:blip r:embed="rId4">
            <a:alphaModFix/>
          </a:blip>
          <a:stretch>
            <a:fillRect/>
          </a:stretch>
        </p:blipFill>
        <p:spPr>
          <a:xfrm>
            <a:off x="152400" y="191100"/>
            <a:ext cx="5233900" cy="2873800"/>
          </a:xfrm>
          <a:prstGeom prst="rect">
            <a:avLst/>
          </a:prstGeom>
          <a:noFill/>
          <a:ln>
            <a:noFill/>
          </a:ln>
        </p:spPr>
      </p:pic>
      <p:sp>
        <p:nvSpPr>
          <p:cNvPr id="386" name="Google Shape;386;p56"/>
          <p:cNvSpPr txBox="1"/>
          <p:nvPr/>
        </p:nvSpPr>
        <p:spPr>
          <a:xfrm>
            <a:off x="152338" y="3064900"/>
            <a:ext cx="4937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4.5 Bar Graph on Marketing Channels VS Cart Views and Orders</a:t>
            </a:r>
            <a:endParaRPr sz="1100" b="1">
              <a:latin typeface="Calibri"/>
              <a:ea typeface="Calibri"/>
              <a:cs typeface="Calibri"/>
              <a:sym typeface="Calibri"/>
            </a:endParaRPr>
          </a:p>
        </p:txBody>
      </p:sp>
      <p:sp>
        <p:nvSpPr>
          <p:cNvPr id="387" name="Google Shape;387;p56"/>
          <p:cNvSpPr txBox="1"/>
          <p:nvPr/>
        </p:nvSpPr>
        <p:spPr>
          <a:xfrm>
            <a:off x="101100" y="3418900"/>
            <a:ext cx="7067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libri"/>
                <a:ea typeface="Calibri"/>
                <a:cs typeface="Calibri"/>
                <a:sym typeface="Calibri"/>
              </a:rPr>
              <a:t>Observation (4.4) :- From fig 4.5.</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Even though the Marketing channels like “</a:t>
            </a:r>
            <a:r>
              <a:rPr lang="en" sz="1200" b="1">
                <a:solidFill>
                  <a:srgbClr val="FA0F00"/>
                </a:solidFill>
                <a:latin typeface="Calibri"/>
                <a:ea typeface="Calibri"/>
                <a:cs typeface="Calibri"/>
                <a:sym typeface="Calibri"/>
              </a:rPr>
              <a:t>Paid Search</a:t>
            </a:r>
            <a:r>
              <a:rPr lang="en" sz="1200" b="1">
                <a:latin typeface="Calibri"/>
                <a:ea typeface="Calibri"/>
                <a:cs typeface="Calibri"/>
                <a:sym typeface="Calibri"/>
              </a:rPr>
              <a:t>” , “</a:t>
            </a:r>
            <a:r>
              <a:rPr lang="en" sz="1200" b="1">
                <a:solidFill>
                  <a:srgbClr val="FA0F00"/>
                </a:solidFill>
                <a:latin typeface="Calibri"/>
                <a:ea typeface="Calibri"/>
                <a:cs typeface="Calibri"/>
                <a:sym typeface="Calibri"/>
              </a:rPr>
              <a:t>Natural Search</a:t>
            </a:r>
            <a:r>
              <a:rPr lang="en" sz="1200" b="1">
                <a:latin typeface="Calibri"/>
                <a:ea typeface="Calibri"/>
                <a:cs typeface="Calibri"/>
                <a:sym typeface="Calibri"/>
              </a:rPr>
              <a:t>” and “</a:t>
            </a:r>
            <a:r>
              <a:rPr lang="en" sz="1200" b="1">
                <a:solidFill>
                  <a:srgbClr val="FA0F00"/>
                </a:solidFill>
                <a:latin typeface="Calibri"/>
                <a:ea typeface="Calibri"/>
                <a:cs typeface="Calibri"/>
                <a:sym typeface="Calibri"/>
              </a:rPr>
              <a:t>Emails</a:t>
            </a:r>
            <a:r>
              <a:rPr lang="en" sz="1200" b="1">
                <a:latin typeface="Calibri"/>
                <a:ea typeface="Calibri"/>
                <a:cs typeface="Calibri"/>
                <a:sym typeface="Calibri"/>
              </a:rPr>
              <a:t>” were successful in getting the customer to revisit and view there Abandoned Carts and place orders. </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Affiliate Marketing channel gives the most positive results as it also place role in generating revenue but increasing orders.</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According to Revenue generation </a:t>
            </a:r>
            <a:r>
              <a:rPr lang="en" sz="1200" b="1">
                <a:solidFill>
                  <a:srgbClr val="FA0F00"/>
                </a:solidFill>
                <a:latin typeface="Calibri"/>
                <a:ea typeface="Calibri"/>
                <a:cs typeface="Calibri"/>
                <a:sym typeface="Calibri"/>
              </a:rPr>
              <a:t>Affiliate marketing channel</a:t>
            </a:r>
            <a:r>
              <a:rPr lang="en" sz="1200" b="1">
                <a:latin typeface="Calibri"/>
                <a:ea typeface="Calibri"/>
                <a:cs typeface="Calibri"/>
                <a:sym typeface="Calibri"/>
              </a:rPr>
              <a:t> was great performer.</a:t>
            </a:r>
            <a:endParaRPr sz="1200"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7">
            <a:hlinkClick r:id="rId3"/>
          </p:cNvPr>
          <p:cNvPicPr preferRelativeResize="0"/>
          <p:nvPr/>
        </p:nvPicPr>
        <p:blipFill>
          <a:blip r:embed="rId4">
            <a:alphaModFix/>
          </a:blip>
          <a:stretch>
            <a:fillRect/>
          </a:stretch>
        </p:blipFill>
        <p:spPr>
          <a:xfrm>
            <a:off x="224275" y="681500"/>
            <a:ext cx="6747150" cy="1270700"/>
          </a:xfrm>
          <a:prstGeom prst="rect">
            <a:avLst/>
          </a:prstGeom>
          <a:noFill/>
          <a:ln>
            <a:noFill/>
          </a:ln>
        </p:spPr>
      </p:pic>
      <p:sp>
        <p:nvSpPr>
          <p:cNvPr id="393" name="Google Shape;393;p57"/>
          <p:cNvSpPr txBox="1"/>
          <p:nvPr/>
        </p:nvSpPr>
        <p:spPr>
          <a:xfrm>
            <a:off x="224275" y="1952200"/>
            <a:ext cx="680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Calibri"/>
                <a:ea typeface="Calibri"/>
                <a:cs typeface="Calibri"/>
                <a:sym typeface="Calibri"/>
              </a:rPr>
              <a:t>Fig : 4.6 Quick Insights using Above Parameters</a:t>
            </a:r>
            <a:endParaRPr sz="1100" b="1">
              <a:latin typeface="Calibri"/>
              <a:ea typeface="Calibri"/>
              <a:cs typeface="Calibri"/>
              <a:sym typeface="Calibri"/>
            </a:endParaRPr>
          </a:p>
        </p:txBody>
      </p:sp>
      <p:sp>
        <p:nvSpPr>
          <p:cNvPr id="394" name="Google Shape;394;p57"/>
          <p:cNvSpPr txBox="1"/>
          <p:nvPr/>
        </p:nvSpPr>
        <p:spPr>
          <a:xfrm>
            <a:off x="153375" y="2798825"/>
            <a:ext cx="70671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Calibri"/>
                <a:ea typeface="Calibri"/>
                <a:cs typeface="Calibri"/>
                <a:sym typeface="Calibri"/>
              </a:rPr>
              <a:t>Observation (4.5) :- From fig 4.6 </a:t>
            </a:r>
            <a:r>
              <a:rPr lang="en" sz="1200" b="1">
                <a:solidFill>
                  <a:schemeClr val="dk1"/>
                </a:solidFill>
                <a:latin typeface="Calibri"/>
                <a:ea typeface="Calibri"/>
                <a:cs typeface="Calibri"/>
                <a:sym typeface="Calibri"/>
              </a:rPr>
              <a:t>If you visit the above quick insight it will be for clear.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b="1">
              <a:solidFill>
                <a:schemeClr val="dk1"/>
              </a:solidFill>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The above insight gives the breakdown of Marketing channels , customer loyalty, and category of product the return visitor views.</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One insight is that “</a:t>
            </a:r>
            <a:r>
              <a:rPr lang="en" sz="1200" b="1">
                <a:solidFill>
                  <a:srgbClr val="FA0F00"/>
                </a:solidFill>
                <a:latin typeface="Calibri"/>
                <a:ea typeface="Calibri"/>
                <a:cs typeface="Calibri"/>
                <a:sym typeface="Calibri"/>
              </a:rPr>
              <a:t>Affiliate</a:t>
            </a:r>
            <a:r>
              <a:rPr lang="en" sz="1200" b="1">
                <a:latin typeface="Calibri"/>
                <a:ea typeface="Calibri"/>
                <a:cs typeface="Calibri"/>
                <a:sym typeface="Calibri"/>
              </a:rPr>
              <a:t>” Channels is most effective in “</a:t>
            </a:r>
            <a:r>
              <a:rPr lang="en" sz="1200" b="1">
                <a:solidFill>
                  <a:srgbClr val="FA0F00"/>
                </a:solidFill>
                <a:latin typeface="Calibri"/>
                <a:ea typeface="Calibri"/>
                <a:cs typeface="Calibri"/>
                <a:sym typeface="Calibri"/>
              </a:rPr>
              <a:t>loyal customers</a:t>
            </a:r>
            <a:r>
              <a:rPr lang="en" sz="1200" b="1">
                <a:latin typeface="Calibri"/>
                <a:ea typeface="Calibri"/>
                <a:cs typeface="Calibri"/>
                <a:sym typeface="Calibri"/>
              </a:rPr>
              <a:t>” and the product category the view most and buy are “</a:t>
            </a:r>
            <a:r>
              <a:rPr lang="en" sz="1200" b="1">
                <a:solidFill>
                  <a:srgbClr val="FA0F00"/>
                </a:solidFill>
                <a:latin typeface="Calibri"/>
                <a:ea typeface="Calibri"/>
                <a:cs typeface="Calibri"/>
                <a:sym typeface="Calibri"/>
              </a:rPr>
              <a:t>Accessories</a:t>
            </a:r>
            <a:r>
              <a:rPr lang="en" sz="1200" b="1">
                <a:latin typeface="Calibri"/>
                <a:ea typeface="Calibri"/>
                <a:cs typeface="Calibri"/>
                <a:sym typeface="Calibri"/>
              </a:rPr>
              <a:t>”</a:t>
            </a:r>
            <a:endParaRPr sz="1200" b="1">
              <a:latin typeface="Calibri"/>
              <a:ea typeface="Calibri"/>
              <a:cs typeface="Calibri"/>
              <a:sym typeface="Calibri"/>
            </a:endParaRPr>
          </a:p>
          <a:p>
            <a:pPr marL="914400" lvl="0" indent="-304800" algn="l" rtl="0">
              <a:lnSpc>
                <a:spcPct val="115000"/>
              </a:lnSpc>
              <a:spcBef>
                <a:spcPts val="0"/>
              </a:spcBef>
              <a:spcAft>
                <a:spcPts val="0"/>
              </a:spcAft>
              <a:buSzPts val="1200"/>
              <a:buFont typeface="Calibri"/>
              <a:buAutoNum type="arabicPeriod"/>
            </a:pPr>
            <a:r>
              <a:rPr lang="en" sz="1200" b="1">
                <a:latin typeface="Calibri"/>
                <a:ea typeface="Calibri"/>
                <a:cs typeface="Calibri"/>
                <a:sym typeface="Calibri"/>
              </a:rPr>
              <a:t>And we also get to know that </a:t>
            </a:r>
            <a:r>
              <a:rPr lang="en" sz="1200" b="1">
                <a:solidFill>
                  <a:schemeClr val="dk1"/>
                </a:solidFill>
                <a:latin typeface="Calibri"/>
                <a:ea typeface="Calibri"/>
                <a:cs typeface="Calibri"/>
                <a:sym typeface="Calibri"/>
              </a:rPr>
              <a:t>“</a:t>
            </a:r>
            <a:r>
              <a:rPr lang="en" sz="1200" b="1">
                <a:solidFill>
                  <a:srgbClr val="FA0F00"/>
                </a:solidFill>
                <a:latin typeface="Calibri"/>
                <a:ea typeface="Calibri"/>
                <a:cs typeface="Calibri"/>
                <a:sym typeface="Calibri"/>
              </a:rPr>
              <a:t>Accessories</a:t>
            </a:r>
            <a:r>
              <a:rPr lang="en" sz="1200" b="1">
                <a:solidFill>
                  <a:schemeClr val="dk1"/>
                </a:solidFill>
                <a:latin typeface="Calibri"/>
                <a:ea typeface="Calibri"/>
                <a:cs typeface="Calibri"/>
                <a:sym typeface="Calibri"/>
              </a:rPr>
              <a:t>” are mostly promoted through “</a:t>
            </a:r>
            <a:r>
              <a:rPr lang="en" sz="1200" b="1">
                <a:solidFill>
                  <a:srgbClr val="FA0F00"/>
                </a:solidFill>
                <a:latin typeface="Calibri"/>
                <a:ea typeface="Calibri"/>
                <a:cs typeface="Calibri"/>
                <a:sym typeface="Calibri"/>
              </a:rPr>
              <a:t>Affiliate</a:t>
            </a:r>
            <a:r>
              <a:rPr lang="en" sz="1200" b="1">
                <a:solidFill>
                  <a:schemeClr val="dk1"/>
                </a:solidFill>
                <a:latin typeface="Calibri"/>
                <a:ea typeface="Calibri"/>
                <a:cs typeface="Calibri"/>
                <a:sym typeface="Calibri"/>
              </a:rPr>
              <a:t>”.</a:t>
            </a:r>
            <a:endParaRPr sz="1200" b="1">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p:nvPr/>
        </p:nvSpPr>
        <p:spPr>
          <a:xfrm rot="5400000">
            <a:off x="3192791" y="-1812443"/>
            <a:ext cx="549900" cy="6948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 name="Google Shape;172;p31"/>
          <p:cNvSpPr txBox="1"/>
          <p:nvPr/>
        </p:nvSpPr>
        <p:spPr>
          <a:xfrm>
            <a:off x="241415" y="1513467"/>
            <a:ext cx="289037" cy="276927"/>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 sz="1800" b="1" i="0" u="none" strike="noStrike" cap="none">
                <a:solidFill>
                  <a:srgbClr val="FFFFFF"/>
                </a:solidFill>
                <a:latin typeface="Arial"/>
                <a:ea typeface="Arial"/>
                <a:cs typeface="Arial"/>
                <a:sym typeface="Arial"/>
              </a:rPr>
              <a:t>1</a:t>
            </a:r>
            <a:endParaRPr sz="1100"/>
          </a:p>
        </p:txBody>
      </p:sp>
      <p:sp>
        <p:nvSpPr>
          <p:cNvPr id="173" name="Google Shape;173;p31"/>
          <p:cNvSpPr/>
          <p:nvPr/>
        </p:nvSpPr>
        <p:spPr>
          <a:xfrm>
            <a:off x="469278" y="1520909"/>
            <a:ext cx="4572157" cy="30000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FFFFFF"/>
                </a:solidFill>
                <a:latin typeface="Calibri"/>
                <a:ea typeface="Calibri"/>
                <a:cs typeface="Calibri"/>
                <a:sym typeface="Calibri"/>
              </a:rPr>
              <a:t>Observations</a:t>
            </a:r>
            <a:endParaRPr sz="1100" b="1"/>
          </a:p>
        </p:txBody>
      </p:sp>
      <p:sp>
        <p:nvSpPr>
          <p:cNvPr id="174" name="Google Shape;174;p31"/>
          <p:cNvSpPr/>
          <p:nvPr/>
        </p:nvSpPr>
        <p:spPr>
          <a:xfrm rot="5400000">
            <a:off x="2543101" y="223114"/>
            <a:ext cx="568412" cy="5667594"/>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 name="Google Shape;175;p31"/>
          <p:cNvSpPr txBox="1"/>
          <p:nvPr/>
        </p:nvSpPr>
        <p:spPr>
          <a:xfrm>
            <a:off x="241415" y="2880665"/>
            <a:ext cx="289037" cy="3460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i="0" u="none" strike="noStrike" cap="none">
                <a:solidFill>
                  <a:srgbClr val="FFFFFF"/>
                </a:solidFill>
                <a:latin typeface="Arial"/>
                <a:ea typeface="Arial"/>
                <a:cs typeface="Arial"/>
                <a:sym typeface="Arial"/>
              </a:rPr>
              <a:t>3</a:t>
            </a:r>
            <a:endParaRPr sz="1500" b="1" i="0" u="none" strike="noStrike" cap="none">
              <a:solidFill>
                <a:srgbClr val="FFFFFF"/>
              </a:solidFill>
              <a:latin typeface="Arial"/>
              <a:ea typeface="Arial"/>
              <a:cs typeface="Arial"/>
              <a:sym typeface="Arial"/>
            </a:endParaRPr>
          </a:p>
        </p:txBody>
      </p:sp>
      <p:sp>
        <p:nvSpPr>
          <p:cNvPr id="176" name="Google Shape;176;p31"/>
          <p:cNvSpPr/>
          <p:nvPr/>
        </p:nvSpPr>
        <p:spPr>
          <a:xfrm>
            <a:off x="469277" y="2908460"/>
            <a:ext cx="5313369" cy="300005"/>
          </a:xfrm>
          <a:prstGeom prst="rect">
            <a:avLst/>
          </a:prstGeom>
          <a:noFill/>
          <a:ln>
            <a:noFill/>
          </a:ln>
        </p:spPr>
        <p:txBody>
          <a:bodyPr spcFirstLastPara="1" wrap="square" lIns="68575" tIns="34275" rIns="68575" bIns="34275" anchor="t" anchorCtr="0">
            <a:noAutofit/>
          </a:bodyPr>
          <a:lstStyle/>
          <a:p>
            <a:pPr marL="12700" marR="0" lvl="0" indent="0" algn="l" rtl="0">
              <a:spcBef>
                <a:spcPts val="0"/>
              </a:spcBef>
              <a:spcAft>
                <a:spcPts val="0"/>
              </a:spcAft>
              <a:buNone/>
            </a:pPr>
            <a:r>
              <a:rPr lang="en" sz="1500" b="1">
                <a:solidFill>
                  <a:srgbClr val="FFFFFF"/>
                </a:solidFill>
                <a:latin typeface="Calibri"/>
                <a:ea typeface="Calibri"/>
                <a:cs typeface="Calibri"/>
                <a:sym typeface="Calibri"/>
              </a:rPr>
              <a:t>Advice to Disney</a:t>
            </a:r>
            <a:endParaRPr sz="1100" b="1">
              <a:latin typeface="Calibri"/>
              <a:ea typeface="Calibri"/>
              <a:cs typeface="Calibri"/>
              <a:sym typeface="Calibri"/>
            </a:endParaRPr>
          </a:p>
        </p:txBody>
      </p:sp>
      <p:sp>
        <p:nvSpPr>
          <p:cNvPr id="177" name="Google Shape;177;p31"/>
          <p:cNvSpPr/>
          <p:nvPr/>
        </p:nvSpPr>
        <p:spPr>
          <a:xfrm rot="5400000">
            <a:off x="2869870" y="-805751"/>
            <a:ext cx="568413" cy="6321135"/>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 name="Google Shape;178;p31"/>
          <p:cNvSpPr txBox="1"/>
          <p:nvPr/>
        </p:nvSpPr>
        <p:spPr>
          <a:xfrm>
            <a:off x="241415" y="2169307"/>
            <a:ext cx="289037" cy="3460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i="0" u="none" strike="noStrike" cap="none">
                <a:solidFill>
                  <a:srgbClr val="FFFFFF"/>
                </a:solidFill>
                <a:latin typeface="Arial"/>
                <a:ea typeface="Arial"/>
                <a:cs typeface="Arial"/>
                <a:sym typeface="Arial"/>
              </a:rPr>
              <a:t>2</a:t>
            </a:r>
            <a:endParaRPr sz="1500" b="1" i="0" u="none" strike="noStrike" cap="none">
              <a:solidFill>
                <a:srgbClr val="FFFFFF"/>
              </a:solidFill>
              <a:latin typeface="Arial"/>
              <a:ea typeface="Arial"/>
              <a:cs typeface="Arial"/>
              <a:sym typeface="Arial"/>
            </a:endParaRPr>
          </a:p>
        </p:txBody>
      </p:sp>
      <p:sp>
        <p:nvSpPr>
          <p:cNvPr id="179" name="Google Shape;179;p31"/>
          <p:cNvSpPr/>
          <p:nvPr/>
        </p:nvSpPr>
        <p:spPr>
          <a:xfrm>
            <a:off x="469278" y="2195276"/>
            <a:ext cx="4455921" cy="30000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FFFFFF"/>
                </a:solidFill>
                <a:latin typeface="Calibri"/>
                <a:ea typeface="Calibri"/>
                <a:cs typeface="Calibri"/>
                <a:sym typeface="Calibri"/>
              </a:rPr>
              <a:t>Inferences and conclusions if any</a:t>
            </a:r>
            <a:endParaRPr sz="1100" b="1"/>
          </a:p>
        </p:txBody>
      </p:sp>
      <p:sp>
        <p:nvSpPr>
          <p:cNvPr id="180" name="Google Shape;180;p31"/>
          <p:cNvSpPr txBox="1"/>
          <p:nvPr/>
        </p:nvSpPr>
        <p:spPr>
          <a:xfrm>
            <a:off x="230669" y="234495"/>
            <a:ext cx="8618261" cy="485593"/>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A0F00"/>
              </a:buClr>
              <a:buSzPts val="2100"/>
              <a:buFont typeface="Arial"/>
              <a:buNone/>
            </a:pPr>
            <a:r>
              <a:rPr lang="en" sz="2100" i="0" u="none" strike="noStrike" cap="none">
                <a:solidFill>
                  <a:srgbClr val="FA0F00"/>
                </a:solidFill>
              </a:rPr>
              <a:t>AGENDA</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8"/>
          <p:cNvSpPr txBox="1"/>
          <p:nvPr/>
        </p:nvSpPr>
        <p:spPr>
          <a:xfrm>
            <a:off x="241415" y="1513467"/>
            <a:ext cx="288900" cy="276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 sz="1800" b="1" i="0" u="none" strike="noStrike" cap="none">
                <a:solidFill>
                  <a:srgbClr val="FFFFFF"/>
                </a:solidFill>
                <a:latin typeface="Arial"/>
                <a:ea typeface="Arial"/>
                <a:cs typeface="Arial"/>
                <a:sym typeface="Arial"/>
              </a:rPr>
              <a:t>1</a:t>
            </a:r>
            <a:endParaRPr sz="1100"/>
          </a:p>
        </p:txBody>
      </p:sp>
      <p:sp>
        <p:nvSpPr>
          <p:cNvPr id="400" name="Google Shape;400;p58"/>
          <p:cNvSpPr/>
          <p:nvPr/>
        </p:nvSpPr>
        <p:spPr>
          <a:xfrm rot="5400000">
            <a:off x="2549554" y="32805"/>
            <a:ext cx="568500" cy="5667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1" name="Google Shape;401;p58"/>
          <p:cNvSpPr txBox="1"/>
          <p:nvPr/>
        </p:nvSpPr>
        <p:spPr>
          <a:xfrm>
            <a:off x="241415" y="2880665"/>
            <a:ext cx="28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500" b="1" i="0" u="none" strike="noStrike" cap="none">
              <a:solidFill>
                <a:srgbClr val="FFFFFF"/>
              </a:solidFill>
              <a:latin typeface="Arial"/>
              <a:ea typeface="Arial"/>
              <a:cs typeface="Arial"/>
              <a:sym typeface="Arial"/>
            </a:endParaRPr>
          </a:p>
        </p:txBody>
      </p:sp>
      <p:sp>
        <p:nvSpPr>
          <p:cNvPr id="402" name="Google Shape;402;p58"/>
          <p:cNvSpPr/>
          <p:nvPr/>
        </p:nvSpPr>
        <p:spPr>
          <a:xfrm>
            <a:off x="475777" y="2718110"/>
            <a:ext cx="5313300" cy="300000"/>
          </a:xfrm>
          <a:prstGeom prst="rect">
            <a:avLst/>
          </a:prstGeom>
          <a:noFill/>
          <a:ln>
            <a:noFill/>
          </a:ln>
        </p:spPr>
        <p:txBody>
          <a:bodyPr spcFirstLastPara="1" wrap="square" lIns="68575" tIns="34275" rIns="68575" bIns="34275" anchor="t" anchorCtr="0">
            <a:noAutofit/>
          </a:bodyPr>
          <a:lstStyle/>
          <a:p>
            <a:pPr marL="12700" marR="0" lvl="0" indent="0" algn="l" rtl="0">
              <a:spcBef>
                <a:spcPts val="0"/>
              </a:spcBef>
              <a:spcAft>
                <a:spcPts val="0"/>
              </a:spcAft>
              <a:buNone/>
            </a:pPr>
            <a:r>
              <a:rPr lang="en" sz="1500" b="1">
                <a:solidFill>
                  <a:srgbClr val="FFFFFF"/>
                </a:solidFill>
                <a:latin typeface="Calibri"/>
                <a:ea typeface="Calibri"/>
                <a:cs typeface="Calibri"/>
                <a:sym typeface="Calibri"/>
              </a:rPr>
              <a:t>Advice to Disney</a:t>
            </a:r>
            <a:endParaRPr sz="1100" b="1">
              <a:latin typeface="Calibri"/>
              <a:ea typeface="Calibri"/>
              <a:cs typeface="Calibri"/>
              <a:sym typeface="Calibri"/>
            </a:endParaRPr>
          </a:p>
        </p:txBody>
      </p:sp>
      <p:sp>
        <p:nvSpPr>
          <p:cNvPr id="403" name="Google Shape;403;p58"/>
          <p:cNvSpPr/>
          <p:nvPr/>
        </p:nvSpPr>
        <p:spPr>
          <a:xfrm rot="5400000">
            <a:off x="2876244" y="-2685289"/>
            <a:ext cx="568500" cy="63210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4" name="Google Shape;404;p58"/>
          <p:cNvSpPr/>
          <p:nvPr/>
        </p:nvSpPr>
        <p:spPr>
          <a:xfrm>
            <a:off x="475628" y="315626"/>
            <a:ext cx="44559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FFFFFF"/>
                </a:solidFill>
                <a:latin typeface="Calibri"/>
                <a:ea typeface="Calibri"/>
                <a:cs typeface="Calibri"/>
                <a:sym typeface="Calibri"/>
              </a:rPr>
              <a:t>Inferences and conclusions if any</a:t>
            </a:r>
            <a:endParaRPr sz="1100" b="1"/>
          </a:p>
        </p:txBody>
      </p:sp>
      <p:sp>
        <p:nvSpPr>
          <p:cNvPr id="405" name="Google Shape;405;p58"/>
          <p:cNvSpPr txBox="1"/>
          <p:nvPr/>
        </p:nvSpPr>
        <p:spPr>
          <a:xfrm>
            <a:off x="51000" y="888825"/>
            <a:ext cx="6321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Affiliate Channel is best, for revenue increase on </a:t>
            </a:r>
            <a:r>
              <a:rPr lang="en" b="1">
                <a:solidFill>
                  <a:srgbClr val="FA0F00"/>
                </a:solidFill>
                <a:latin typeface="Open Sans"/>
                <a:ea typeface="Open Sans"/>
                <a:cs typeface="Open Sans"/>
                <a:sym typeface="Open Sans"/>
              </a:rPr>
              <a:t>abandoned</a:t>
            </a:r>
            <a:r>
              <a:rPr lang="en" b="1">
                <a:latin typeface="Calibri"/>
                <a:ea typeface="Calibri"/>
                <a:cs typeface="Calibri"/>
                <a:sym typeface="Calibri"/>
              </a:rPr>
              <a:t> carts.</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solidFill>
                  <a:schemeClr val="dk1"/>
                </a:solidFill>
                <a:latin typeface="Calibri"/>
                <a:ea typeface="Calibri"/>
                <a:cs typeface="Calibri"/>
                <a:sym typeface="Calibri"/>
              </a:rPr>
              <a:t>Affiliate Channel was not known to many visitors.</a:t>
            </a:r>
            <a:endParaRPr b="1">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AutoNum type="arabicPeriod"/>
            </a:pPr>
            <a:r>
              <a:rPr lang="en" b="1">
                <a:solidFill>
                  <a:schemeClr val="dk1"/>
                </a:solidFill>
                <a:latin typeface="Calibri"/>
                <a:ea typeface="Calibri"/>
                <a:cs typeface="Calibri"/>
                <a:sym typeface="Calibri"/>
              </a:rPr>
              <a:t>Most of the </a:t>
            </a:r>
            <a:r>
              <a:rPr lang="en" b="1">
                <a:solidFill>
                  <a:srgbClr val="FA0F00"/>
                </a:solidFill>
                <a:latin typeface="Open Sans"/>
                <a:ea typeface="Open Sans"/>
                <a:cs typeface="Open Sans"/>
                <a:sym typeface="Open Sans"/>
              </a:rPr>
              <a:t>abandoned carts </a:t>
            </a:r>
            <a:r>
              <a:rPr lang="en" b="1">
                <a:solidFill>
                  <a:schemeClr val="dk1"/>
                </a:solidFill>
                <a:latin typeface="Calibri"/>
                <a:ea typeface="Calibri"/>
                <a:cs typeface="Calibri"/>
                <a:sym typeface="Calibri"/>
              </a:rPr>
              <a:t>have “Accessories”.</a:t>
            </a:r>
            <a:endParaRPr b="1">
              <a:solidFill>
                <a:schemeClr val="dk1"/>
              </a:solidFill>
              <a:latin typeface="Calibri"/>
              <a:ea typeface="Calibri"/>
              <a:cs typeface="Calibri"/>
              <a:sym typeface="Calibri"/>
            </a:endParaRPr>
          </a:p>
        </p:txBody>
      </p:sp>
      <p:sp>
        <p:nvSpPr>
          <p:cNvPr id="406" name="Google Shape;406;p58"/>
          <p:cNvSpPr txBox="1"/>
          <p:nvPr/>
        </p:nvSpPr>
        <p:spPr>
          <a:xfrm>
            <a:off x="130550" y="3343425"/>
            <a:ext cx="6321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Try to make visitor more aware about “</a:t>
            </a:r>
            <a:r>
              <a:rPr lang="en" b="1">
                <a:solidFill>
                  <a:srgbClr val="FA0F00"/>
                </a:solidFill>
                <a:latin typeface="Calibri"/>
                <a:ea typeface="Calibri"/>
                <a:cs typeface="Calibri"/>
                <a:sym typeface="Calibri"/>
              </a:rPr>
              <a:t>Affiliate Marketing</a:t>
            </a:r>
            <a:r>
              <a:rPr lang="en" b="1">
                <a:latin typeface="Calibri"/>
                <a:ea typeface="Calibri"/>
                <a:cs typeface="Calibri"/>
                <a:sym typeface="Calibri"/>
              </a:rPr>
              <a:t>”.</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b="1">
                <a:latin typeface="Calibri"/>
                <a:ea typeface="Calibri"/>
                <a:cs typeface="Calibri"/>
                <a:sym typeface="Calibri"/>
              </a:rPr>
              <a:t>Disney can think of applying techniques such as </a:t>
            </a:r>
            <a:r>
              <a:rPr lang="en" b="1">
                <a:solidFill>
                  <a:srgbClr val="FA0F00"/>
                </a:solidFill>
                <a:latin typeface="Calibri"/>
                <a:ea typeface="Calibri"/>
                <a:cs typeface="Calibri"/>
                <a:sym typeface="Calibri"/>
              </a:rPr>
              <a:t>incentives</a:t>
            </a:r>
            <a:r>
              <a:rPr lang="en" b="1">
                <a:latin typeface="Calibri"/>
                <a:ea typeface="Calibri"/>
                <a:cs typeface="Calibri"/>
                <a:sym typeface="Calibri"/>
              </a:rPr>
              <a:t> and </a:t>
            </a:r>
            <a:r>
              <a:rPr lang="en" b="1">
                <a:solidFill>
                  <a:srgbClr val="FA0F00"/>
                </a:solidFill>
                <a:latin typeface="Calibri"/>
                <a:ea typeface="Calibri"/>
                <a:cs typeface="Calibri"/>
                <a:sym typeface="Calibri"/>
              </a:rPr>
              <a:t>discounts</a:t>
            </a:r>
            <a:r>
              <a:rPr lang="en" b="1">
                <a:latin typeface="Calibri"/>
                <a:ea typeface="Calibri"/>
                <a:cs typeface="Calibri"/>
                <a:sym typeface="Calibri"/>
              </a:rPr>
              <a:t> on peer-to-peer recommendation which will incite more customers to not abandon their carts, which will help in recovering these carts successfully.</a:t>
            </a:r>
            <a:endParaRPr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p:nvPr/>
        </p:nvSpPr>
        <p:spPr>
          <a:xfrm>
            <a:off x="499519" y="864988"/>
            <a:ext cx="6206527" cy="347700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00"/>
              <a:buFont typeface="Arial"/>
              <a:buNone/>
            </a:pPr>
            <a:endParaRPr sz="1800" b="0" i="0" u="none" strike="noStrike" cap="none">
              <a:solidFill>
                <a:srgbClr val="000000"/>
              </a:solidFill>
              <a:latin typeface="Arial"/>
              <a:ea typeface="Arial"/>
              <a:cs typeface="Arial"/>
              <a:sym typeface="Arial"/>
            </a:endParaRPr>
          </a:p>
        </p:txBody>
      </p:sp>
      <p:pic>
        <p:nvPicPr>
          <p:cNvPr id="187" name="Google Shape;187;p32" descr="A picture containing outdoor object, bright, day&#10;&#10;Description automatically generated"/>
          <p:cNvPicPr preferRelativeResize="0"/>
          <p:nvPr/>
        </p:nvPicPr>
        <p:blipFill rotWithShape="1">
          <a:blip r:embed="rId3">
            <a:alphaModFix/>
          </a:blip>
          <a:srcRect l="68356"/>
          <a:stretch/>
        </p:blipFill>
        <p:spPr>
          <a:xfrm>
            <a:off x="6972625" y="0"/>
            <a:ext cx="2170185" cy="5143500"/>
          </a:xfrm>
          <a:prstGeom prst="rect">
            <a:avLst/>
          </a:prstGeom>
          <a:noFill/>
          <a:ln>
            <a:noFill/>
          </a:ln>
        </p:spPr>
      </p:pic>
      <p:sp>
        <p:nvSpPr>
          <p:cNvPr id="188" name="Google Shape;188;p32"/>
          <p:cNvSpPr txBox="1"/>
          <p:nvPr/>
        </p:nvSpPr>
        <p:spPr>
          <a:xfrm>
            <a:off x="0" y="1754850"/>
            <a:ext cx="6972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For those whose first purchase is during the period, what behaviours are most indicative of a subsequent(or multiple subsequent) purchases?</a:t>
            </a:r>
            <a:endParaRPr b="1">
              <a:solidFill>
                <a:srgbClr val="FA0F00"/>
              </a:solidFill>
              <a:latin typeface="Open Sans"/>
              <a:ea typeface="Open Sans"/>
              <a:cs typeface="Open Sans"/>
              <a:sym typeface="Open Sans"/>
            </a:endParaRPr>
          </a:p>
          <a:p>
            <a:pPr marL="914400" lvl="0" indent="0" algn="l" rtl="0">
              <a:spcBef>
                <a:spcPts val="0"/>
              </a:spcBef>
              <a:spcAft>
                <a:spcPts val="0"/>
              </a:spcAft>
              <a:buNone/>
            </a:pPr>
            <a:endParaRPr b="1">
              <a:solidFill>
                <a:srgbClr val="FA0F00"/>
              </a:solidFill>
              <a:latin typeface="Open Sans"/>
              <a:ea typeface="Open Sans"/>
              <a:cs typeface="Open Sans"/>
              <a:sym typeface="Open Sans"/>
            </a:endParaRPr>
          </a:p>
          <a:p>
            <a:pPr marL="914400" lvl="1" indent="-317500" algn="l" rtl="0">
              <a:spcBef>
                <a:spcPts val="0"/>
              </a:spcBef>
              <a:spcAft>
                <a:spcPts val="0"/>
              </a:spcAft>
              <a:buClr>
                <a:srgbClr val="FA0F00"/>
              </a:buClr>
              <a:buSzPts val="1400"/>
              <a:buFont typeface="Open Sans"/>
              <a:buChar char="○"/>
            </a:pPr>
            <a:r>
              <a:rPr lang="en" b="1">
                <a:solidFill>
                  <a:srgbClr val="FA0F00"/>
                </a:solidFill>
                <a:latin typeface="Open Sans"/>
                <a:ea typeface="Open Sans"/>
                <a:cs typeface="Open Sans"/>
                <a:sym typeface="Open Sans"/>
              </a:rPr>
              <a:t>How do we encourage this?</a:t>
            </a:r>
            <a:endParaRPr b="1">
              <a:solidFill>
                <a:srgbClr val="FA0F00"/>
              </a:solidFill>
              <a:latin typeface="Open Sans"/>
              <a:ea typeface="Open Sans"/>
              <a:cs typeface="Open Sans"/>
              <a:sym typeface="Open Sans"/>
            </a:endParaRPr>
          </a:p>
        </p:txBody>
      </p:sp>
      <p:sp>
        <p:nvSpPr>
          <p:cNvPr id="189" name="Google Shape;189;p32"/>
          <p:cNvSpPr txBox="1"/>
          <p:nvPr/>
        </p:nvSpPr>
        <p:spPr>
          <a:xfrm>
            <a:off x="0" y="3983300"/>
            <a:ext cx="6972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Note: -</a:t>
            </a:r>
            <a:endParaRPr b="1">
              <a:latin typeface="Calibri"/>
              <a:ea typeface="Calibri"/>
              <a:cs typeface="Calibri"/>
              <a:sym typeface="Calibri"/>
            </a:endParaRPr>
          </a:p>
          <a:p>
            <a:pPr marL="0" lvl="0" indent="0" algn="l" rtl="0">
              <a:spcBef>
                <a:spcPts val="0"/>
              </a:spcBef>
              <a:spcAft>
                <a:spcPts val="0"/>
              </a:spcAft>
              <a:buNone/>
            </a:pPr>
            <a:r>
              <a:rPr lang="en" sz="1300" b="1">
                <a:latin typeface="Calibri"/>
                <a:ea typeface="Calibri"/>
                <a:cs typeface="Calibri"/>
                <a:sym typeface="Calibri"/>
              </a:rPr>
              <a:t>1)Analysed data for Question (1) is for Disney Web, and time period is Oct 1,2020 - Sep 30, 2021</a:t>
            </a:r>
            <a:endParaRPr sz="1300" b="1">
              <a:latin typeface="Calibri"/>
              <a:ea typeface="Calibri"/>
              <a:cs typeface="Calibri"/>
              <a:sym typeface="Calibri"/>
            </a:endParaRPr>
          </a:p>
          <a:p>
            <a:pPr marL="0" lvl="0" indent="0" algn="l" rtl="0">
              <a:spcBef>
                <a:spcPts val="0"/>
              </a:spcBef>
              <a:spcAft>
                <a:spcPts val="0"/>
              </a:spcAft>
              <a:buNone/>
            </a:pPr>
            <a:r>
              <a:rPr lang="en" sz="1300" b="1">
                <a:latin typeface="Calibri"/>
                <a:ea typeface="Calibri"/>
                <a:cs typeface="Calibri"/>
                <a:sym typeface="Calibri"/>
              </a:rPr>
              <a:t>2)Inference, conclusions and Advice to Disney would be given at end of all the observations</a:t>
            </a:r>
            <a:endParaRPr sz="13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3"/>
          <p:cNvPicPr preferRelativeResize="0"/>
          <p:nvPr/>
        </p:nvPicPr>
        <p:blipFill rotWithShape="1">
          <a:blip r:embed="rId3">
            <a:alphaModFix/>
          </a:blip>
          <a:srcRect t="12793"/>
          <a:stretch/>
        </p:blipFill>
        <p:spPr>
          <a:xfrm>
            <a:off x="4325" y="0"/>
            <a:ext cx="7209551" cy="2238924"/>
          </a:xfrm>
          <a:prstGeom prst="rect">
            <a:avLst/>
          </a:prstGeom>
          <a:noFill/>
          <a:ln>
            <a:noFill/>
          </a:ln>
        </p:spPr>
      </p:pic>
      <p:sp>
        <p:nvSpPr>
          <p:cNvPr id="195" name="Google Shape;195;p33"/>
          <p:cNvSpPr txBox="1"/>
          <p:nvPr/>
        </p:nvSpPr>
        <p:spPr>
          <a:xfrm>
            <a:off x="2930500" y="2567425"/>
            <a:ext cx="167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6" name="Google Shape;196;p33"/>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1.1</a:t>
            </a:r>
            <a:endParaRPr b="1">
              <a:latin typeface="Calibri"/>
              <a:ea typeface="Calibri"/>
              <a:cs typeface="Calibri"/>
              <a:sym typeface="Calibri"/>
            </a:endParaRPr>
          </a:p>
        </p:txBody>
      </p:sp>
      <p:sp>
        <p:nvSpPr>
          <p:cNvPr id="197" name="Google Shape;197;p33"/>
          <p:cNvSpPr txBox="1"/>
          <p:nvPr/>
        </p:nvSpPr>
        <p:spPr>
          <a:xfrm>
            <a:off x="21550" y="2812025"/>
            <a:ext cx="71751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As Disney’s business is </a:t>
            </a:r>
            <a:r>
              <a:rPr lang="en" u="sng">
                <a:latin typeface="Calibri"/>
                <a:ea typeface="Calibri"/>
                <a:cs typeface="Calibri"/>
                <a:sym typeface="Calibri"/>
              </a:rPr>
              <a:t>seasonal</a:t>
            </a:r>
            <a:r>
              <a:rPr lang="en">
                <a:latin typeface="Calibri"/>
                <a:ea typeface="Calibri"/>
                <a:cs typeface="Calibri"/>
                <a:sym typeface="Calibri"/>
              </a:rPr>
              <a:t> we first analyse the inflow of the </a:t>
            </a:r>
            <a:r>
              <a:rPr lang="en" b="1">
                <a:latin typeface="Calibri"/>
                <a:ea typeface="Calibri"/>
                <a:cs typeface="Calibri"/>
                <a:sym typeface="Calibri"/>
              </a:rPr>
              <a:t>potential</a:t>
            </a:r>
            <a:r>
              <a:rPr lang="en">
                <a:latin typeface="Calibri"/>
                <a:ea typeface="Calibri"/>
                <a:cs typeface="Calibri"/>
                <a:sym typeface="Calibri"/>
              </a:rPr>
              <a:t> customers by breaking the year in quarters.</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For those whose first purchase is during the period we find that :-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(1.1) : -</a:t>
            </a:r>
            <a:endParaRPr b="1">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b="1">
                <a:solidFill>
                  <a:srgbClr val="FA0F00"/>
                </a:solidFill>
                <a:latin typeface="Calibri"/>
                <a:ea typeface="Calibri"/>
                <a:cs typeface="Calibri"/>
                <a:sym typeface="Calibri"/>
              </a:rPr>
              <a:t>Highest</a:t>
            </a:r>
            <a:r>
              <a:rPr lang="en">
                <a:latin typeface="Calibri"/>
                <a:ea typeface="Calibri"/>
                <a:cs typeface="Calibri"/>
                <a:sym typeface="Calibri"/>
              </a:rPr>
              <a:t> inflow of </a:t>
            </a:r>
            <a:r>
              <a:rPr lang="en" b="1">
                <a:latin typeface="Calibri"/>
                <a:ea typeface="Calibri"/>
                <a:cs typeface="Calibri"/>
                <a:sym typeface="Calibri"/>
              </a:rPr>
              <a:t>potential</a:t>
            </a:r>
            <a:r>
              <a:rPr lang="en">
                <a:latin typeface="Calibri"/>
                <a:ea typeface="Calibri"/>
                <a:cs typeface="Calibri"/>
                <a:sym typeface="Calibri"/>
              </a:rPr>
              <a:t> customers(i.e. Not a customer) are during the period Oct,2020 - Dec 2020</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b="1">
                <a:solidFill>
                  <a:srgbClr val="FA0F00"/>
                </a:solidFill>
                <a:latin typeface="Calibri"/>
                <a:ea typeface="Calibri"/>
                <a:cs typeface="Calibri"/>
                <a:sym typeface="Calibri"/>
              </a:rPr>
              <a:t>Lowest</a:t>
            </a:r>
            <a:r>
              <a:rPr lang="en">
                <a:latin typeface="Calibri"/>
                <a:ea typeface="Calibri"/>
                <a:cs typeface="Calibri"/>
                <a:sym typeface="Calibri"/>
              </a:rPr>
              <a:t> inflow of </a:t>
            </a:r>
            <a:r>
              <a:rPr lang="en" b="1">
                <a:latin typeface="Calibri"/>
                <a:ea typeface="Calibri"/>
                <a:cs typeface="Calibri"/>
                <a:sym typeface="Calibri"/>
              </a:rPr>
              <a:t>potential</a:t>
            </a:r>
            <a:r>
              <a:rPr lang="en">
                <a:latin typeface="Calibri"/>
                <a:ea typeface="Calibri"/>
                <a:cs typeface="Calibri"/>
                <a:sym typeface="Calibri"/>
              </a:rPr>
              <a:t> customers(i.e.  Not a customer) are during the period  July,2021 - Sep,2021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4"/>
          <p:cNvPicPr preferRelativeResize="0"/>
          <p:nvPr/>
        </p:nvPicPr>
        <p:blipFill>
          <a:blip r:embed="rId3">
            <a:alphaModFix/>
          </a:blip>
          <a:stretch>
            <a:fillRect/>
          </a:stretch>
        </p:blipFill>
        <p:spPr>
          <a:xfrm>
            <a:off x="0" y="0"/>
            <a:ext cx="7205472" cy="2240280"/>
          </a:xfrm>
          <a:prstGeom prst="rect">
            <a:avLst/>
          </a:prstGeom>
          <a:noFill/>
          <a:ln>
            <a:noFill/>
          </a:ln>
        </p:spPr>
      </p:pic>
      <p:sp>
        <p:nvSpPr>
          <p:cNvPr id="203" name="Google Shape;203;p34"/>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1.2</a:t>
            </a:r>
            <a:endParaRPr b="1">
              <a:latin typeface="Calibri"/>
              <a:ea typeface="Calibri"/>
              <a:cs typeface="Calibri"/>
              <a:sym typeface="Calibri"/>
            </a:endParaRPr>
          </a:p>
        </p:txBody>
      </p:sp>
      <p:sp>
        <p:nvSpPr>
          <p:cNvPr id="204" name="Google Shape;204;p34"/>
          <p:cNvSpPr txBox="1"/>
          <p:nvPr/>
        </p:nvSpPr>
        <p:spPr>
          <a:xfrm>
            <a:off x="21550" y="2812025"/>
            <a:ext cx="71751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Disney’s business is </a:t>
            </a:r>
            <a:r>
              <a:rPr lang="en" u="sng">
                <a:latin typeface="Calibri"/>
                <a:ea typeface="Calibri"/>
                <a:cs typeface="Calibri"/>
                <a:sym typeface="Calibri"/>
              </a:rPr>
              <a:t>global</a:t>
            </a:r>
            <a:r>
              <a:rPr lang="en">
                <a:latin typeface="Calibri"/>
                <a:ea typeface="Calibri"/>
                <a:cs typeface="Calibri"/>
                <a:sym typeface="Calibri"/>
              </a:rPr>
              <a:t> so we analyse the inflow of </a:t>
            </a:r>
            <a:r>
              <a:rPr lang="en" b="1">
                <a:latin typeface="Calibri"/>
                <a:ea typeface="Calibri"/>
                <a:cs typeface="Calibri"/>
                <a:sym typeface="Calibri"/>
              </a:rPr>
              <a:t>potential</a:t>
            </a:r>
            <a:r>
              <a:rPr lang="en">
                <a:latin typeface="Calibri"/>
                <a:ea typeface="Calibri"/>
                <a:cs typeface="Calibri"/>
                <a:sym typeface="Calibri"/>
              </a:rPr>
              <a:t> customers from different countries.</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For those whose first purchase is during the period we find that :-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(1.2) : -</a:t>
            </a:r>
            <a:endParaRPr b="1">
              <a:latin typeface="Calibri"/>
              <a:ea typeface="Calibri"/>
              <a:cs typeface="Calibri"/>
              <a:sym typeface="Calibri"/>
            </a:endParaRPr>
          </a:p>
          <a:p>
            <a:pPr marL="457200" lvl="0" indent="-317500" algn="l" rtl="0">
              <a:spcBef>
                <a:spcPts val="0"/>
              </a:spcBef>
              <a:spcAft>
                <a:spcPts val="0"/>
              </a:spcAft>
              <a:buSzPts val="1400"/>
              <a:buFont typeface="Calibri"/>
              <a:buAutoNum type="alphaLcParenR"/>
            </a:pPr>
            <a:r>
              <a:rPr lang="en" b="1">
                <a:solidFill>
                  <a:srgbClr val="FA0F00"/>
                </a:solidFill>
                <a:latin typeface="Calibri"/>
                <a:ea typeface="Calibri"/>
                <a:cs typeface="Calibri"/>
                <a:sym typeface="Calibri"/>
              </a:rPr>
              <a:t>United States, Canada, United Kingdom </a:t>
            </a:r>
            <a:r>
              <a:rPr lang="en">
                <a:solidFill>
                  <a:schemeClr val="dk1"/>
                </a:solidFill>
                <a:latin typeface="Calibri"/>
                <a:ea typeface="Calibri"/>
                <a:cs typeface="Calibri"/>
                <a:sym typeface="Calibri"/>
              </a:rPr>
              <a:t>are </a:t>
            </a:r>
            <a:r>
              <a:rPr lang="en" b="1">
                <a:solidFill>
                  <a:schemeClr val="dk1"/>
                </a:solidFill>
                <a:latin typeface="Calibri"/>
                <a:ea typeface="Calibri"/>
                <a:cs typeface="Calibri"/>
                <a:sym typeface="Calibri"/>
              </a:rPr>
              <a:t>top 3 countries </a:t>
            </a:r>
            <a:r>
              <a:rPr lang="en">
                <a:solidFill>
                  <a:schemeClr val="dk1"/>
                </a:solidFill>
                <a:latin typeface="Calibri"/>
                <a:ea typeface="Calibri"/>
                <a:cs typeface="Calibri"/>
                <a:sym typeface="Calibri"/>
              </a:rPr>
              <a:t>which have the higher inflow of </a:t>
            </a:r>
            <a:r>
              <a:rPr lang="en" b="1">
                <a:solidFill>
                  <a:schemeClr val="dk1"/>
                </a:solidFill>
                <a:latin typeface="Calibri"/>
                <a:ea typeface="Calibri"/>
                <a:cs typeface="Calibri"/>
                <a:sym typeface="Calibri"/>
              </a:rPr>
              <a:t>potential</a:t>
            </a:r>
            <a:r>
              <a:rPr lang="en">
                <a:solidFill>
                  <a:schemeClr val="dk1"/>
                </a:solidFill>
                <a:latin typeface="Calibri"/>
                <a:ea typeface="Calibri"/>
                <a:cs typeface="Calibri"/>
                <a:sym typeface="Calibri"/>
              </a:rPr>
              <a:t> customers(i.e. Not a customer) in terms of highest to lowest respectively.</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On further analysis we find that </a:t>
            </a:r>
            <a:r>
              <a:rPr lang="en" b="1">
                <a:solidFill>
                  <a:srgbClr val="FA0F00"/>
                </a:solidFill>
                <a:latin typeface="Calibri"/>
                <a:ea typeface="Calibri"/>
                <a:cs typeface="Calibri"/>
                <a:sym typeface="Calibri"/>
              </a:rPr>
              <a:t>California, Florida, Texas, New York, Illinois</a:t>
            </a:r>
            <a:r>
              <a:rPr lang="en">
                <a:solidFill>
                  <a:schemeClr val="dk1"/>
                </a:solidFill>
                <a:latin typeface="Calibri"/>
                <a:ea typeface="Calibri"/>
                <a:cs typeface="Calibri"/>
                <a:sym typeface="Calibri"/>
              </a:rPr>
              <a:t> are the </a:t>
            </a:r>
            <a:r>
              <a:rPr lang="en" b="1">
                <a:solidFill>
                  <a:schemeClr val="dk1"/>
                </a:solidFill>
                <a:latin typeface="Calibri"/>
                <a:ea typeface="Calibri"/>
                <a:cs typeface="Calibri"/>
                <a:sym typeface="Calibri"/>
              </a:rPr>
              <a:t>top 5 regions </a:t>
            </a:r>
            <a:r>
              <a:rPr lang="en">
                <a:solidFill>
                  <a:schemeClr val="dk1"/>
                </a:solidFill>
                <a:latin typeface="Calibri"/>
                <a:ea typeface="Calibri"/>
                <a:cs typeface="Calibri"/>
                <a:sym typeface="Calibri"/>
              </a:rPr>
              <a:t>in </a:t>
            </a:r>
            <a:r>
              <a:rPr lang="en" b="1">
                <a:solidFill>
                  <a:srgbClr val="FA0F00"/>
                </a:solidFill>
                <a:latin typeface="Calibri"/>
                <a:ea typeface="Calibri"/>
                <a:cs typeface="Calibri"/>
                <a:sym typeface="Calibri"/>
              </a:rPr>
              <a:t>United States</a:t>
            </a:r>
            <a:r>
              <a:rPr lang="en">
                <a:solidFill>
                  <a:schemeClr val="dk1"/>
                </a:solidFill>
                <a:latin typeface="Calibri"/>
                <a:ea typeface="Calibri"/>
                <a:cs typeface="Calibri"/>
                <a:sym typeface="Calibri"/>
              </a:rPr>
              <a:t> having higher inflow of </a:t>
            </a:r>
            <a:r>
              <a:rPr lang="en" b="1">
                <a:solidFill>
                  <a:schemeClr val="dk1"/>
                </a:solidFill>
                <a:latin typeface="Calibri"/>
                <a:ea typeface="Calibri"/>
                <a:cs typeface="Calibri"/>
                <a:sym typeface="Calibri"/>
              </a:rPr>
              <a:t>potential</a:t>
            </a:r>
            <a:r>
              <a:rPr lang="en">
                <a:solidFill>
                  <a:schemeClr val="dk1"/>
                </a:solidFill>
                <a:latin typeface="Calibri"/>
                <a:ea typeface="Calibri"/>
                <a:cs typeface="Calibri"/>
                <a:sym typeface="Calibri"/>
              </a:rPr>
              <a:t> customers (i.e. Not a customer) in terms of highest to lowest respectively.</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1.3</a:t>
            </a:r>
            <a:endParaRPr b="1">
              <a:latin typeface="Calibri"/>
              <a:ea typeface="Calibri"/>
              <a:cs typeface="Calibri"/>
              <a:sym typeface="Calibri"/>
            </a:endParaRPr>
          </a:p>
        </p:txBody>
      </p:sp>
      <p:sp>
        <p:nvSpPr>
          <p:cNvPr id="210" name="Google Shape;210;p35"/>
          <p:cNvSpPr txBox="1"/>
          <p:nvPr/>
        </p:nvSpPr>
        <p:spPr>
          <a:xfrm>
            <a:off x="21550" y="2812025"/>
            <a:ext cx="7175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Now we analyse which languages do </a:t>
            </a:r>
            <a:r>
              <a:rPr lang="en" b="1">
                <a:latin typeface="Calibri"/>
                <a:ea typeface="Calibri"/>
                <a:cs typeface="Calibri"/>
                <a:sym typeface="Calibri"/>
              </a:rPr>
              <a:t>potential </a:t>
            </a:r>
            <a:r>
              <a:rPr lang="en">
                <a:latin typeface="Calibri"/>
                <a:ea typeface="Calibri"/>
                <a:cs typeface="Calibri"/>
                <a:sym typeface="Calibri"/>
              </a:rPr>
              <a:t>customers prefer to see the content in</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For those whose first purchase is during the period we find that :-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(1.3) : -</a:t>
            </a: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It is not surprising to see that the </a:t>
            </a:r>
            <a:r>
              <a:rPr lang="en" b="1">
                <a:solidFill>
                  <a:schemeClr val="dk1"/>
                </a:solidFill>
                <a:latin typeface="Calibri"/>
                <a:ea typeface="Calibri"/>
                <a:cs typeface="Calibri"/>
                <a:sym typeface="Calibri"/>
              </a:rPr>
              <a:t>top 3 languages</a:t>
            </a:r>
            <a:r>
              <a:rPr lang="en">
                <a:solidFill>
                  <a:schemeClr val="dk1"/>
                </a:solidFill>
                <a:latin typeface="Calibri"/>
                <a:ea typeface="Calibri"/>
                <a:cs typeface="Calibri"/>
                <a:sym typeface="Calibri"/>
              </a:rPr>
              <a:t> that </a:t>
            </a:r>
            <a:r>
              <a:rPr lang="en" b="1">
                <a:solidFill>
                  <a:schemeClr val="dk1"/>
                </a:solidFill>
                <a:latin typeface="Calibri"/>
                <a:ea typeface="Calibri"/>
                <a:cs typeface="Calibri"/>
                <a:sym typeface="Calibri"/>
              </a:rPr>
              <a:t>potential customers </a:t>
            </a:r>
            <a:r>
              <a:rPr lang="en">
                <a:solidFill>
                  <a:schemeClr val="dk1"/>
                </a:solidFill>
                <a:latin typeface="Calibri"/>
                <a:ea typeface="Calibri"/>
                <a:cs typeface="Calibri"/>
                <a:sym typeface="Calibri"/>
              </a:rPr>
              <a:t>prefer to see the content in is </a:t>
            </a:r>
            <a:r>
              <a:rPr lang="en" b="1">
                <a:solidFill>
                  <a:srgbClr val="FA0F00"/>
                </a:solidFill>
                <a:latin typeface="Calibri"/>
                <a:ea typeface="Calibri"/>
                <a:cs typeface="Calibri"/>
                <a:sym typeface="Calibri"/>
              </a:rPr>
              <a:t>English</a:t>
            </a:r>
            <a:r>
              <a:rPr lang="en">
                <a:solidFill>
                  <a:schemeClr val="dk1"/>
                </a:solidFill>
                <a:latin typeface="Calibri"/>
                <a:ea typeface="Calibri"/>
                <a:cs typeface="Calibri"/>
                <a:sym typeface="Calibri"/>
              </a:rPr>
              <a:t>. However </a:t>
            </a:r>
            <a:r>
              <a:rPr lang="en" b="1">
                <a:solidFill>
                  <a:srgbClr val="FA0F00"/>
                </a:solidFill>
                <a:latin typeface="Calibri"/>
                <a:ea typeface="Calibri"/>
                <a:cs typeface="Calibri"/>
                <a:sym typeface="Calibri"/>
              </a:rPr>
              <a:t>Spanish </a:t>
            </a:r>
            <a:r>
              <a:rPr lang="en">
                <a:solidFill>
                  <a:schemeClr val="dk1"/>
                </a:solidFill>
                <a:latin typeface="Calibri"/>
                <a:ea typeface="Calibri"/>
                <a:cs typeface="Calibri"/>
                <a:sym typeface="Calibri"/>
              </a:rPr>
              <a:t>is the </a:t>
            </a:r>
            <a:r>
              <a:rPr lang="en" b="1">
                <a:solidFill>
                  <a:schemeClr val="dk1"/>
                </a:solidFill>
                <a:latin typeface="Calibri"/>
                <a:ea typeface="Calibri"/>
                <a:cs typeface="Calibri"/>
                <a:sym typeface="Calibri"/>
              </a:rPr>
              <a:t>top 4th language</a:t>
            </a:r>
            <a:r>
              <a:rPr lang="en">
                <a:solidFill>
                  <a:schemeClr val="dk1"/>
                </a:solidFill>
                <a:latin typeface="Calibri"/>
                <a:ea typeface="Calibri"/>
                <a:cs typeface="Calibri"/>
                <a:sym typeface="Calibri"/>
              </a:rPr>
              <a:t> that the </a:t>
            </a:r>
            <a:r>
              <a:rPr lang="en" b="1">
                <a:solidFill>
                  <a:schemeClr val="dk1"/>
                </a:solidFill>
                <a:latin typeface="Calibri"/>
                <a:ea typeface="Calibri"/>
                <a:cs typeface="Calibri"/>
                <a:sym typeface="Calibri"/>
              </a:rPr>
              <a:t>potential customers</a:t>
            </a:r>
            <a:r>
              <a:rPr lang="en">
                <a:solidFill>
                  <a:schemeClr val="dk1"/>
                </a:solidFill>
                <a:latin typeface="Calibri"/>
                <a:ea typeface="Calibri"/>
                <a:cs typeface="Calibri"/>
                <a:sym typeface="Calibri"/>
              </a:rPr>
              <a:t> are interested to see the content in.</a:t>
            </a:r>
            <a:endParaRPr>
              <a:solidFill>
                <a:schemeClr val="dk1"/>
              </a:solidFill>
              <a:latin typeface="Calibri"/>
              <a:ea typeface="Calibri"/>
              <a:cs typeface="Calibri"/>
              <a:sym typeface="Calibri"/>
            </a:endParaRPr>
          </a:p>
        </p:txBody>
      </p:sp>
      <p:pic>
        <p:nvPicPr>
          <p:cNvPr id="211" name="Google Shape;211;p35"/>
          <p:cNvPicPr preferRelativeResize="0"/>
          <p:nvPr/>
        </p:nvPicPr>
        <p:blipFill>
          <a:blip r:embed="rId3">
            <a:alphaModFix/>
          </a:blip>
          <a:stretch>
            <a:fillRect/>
          </a:stretch>
        </p:blipFill>
        <p:spPr>
          <a:xfrm>
            <a:off x="6363" y="0"/>
            <a:ext cx="7205473" cy="22402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0" y="0"/>
            <a:ext cx="7205472" cy="2240280"/>
          </a:xfrm>
          <a:prstGeom prst="rect">
            <a:avLst/>
          </a:prstGeom>
          <a:noFill/>
          <a:ln>
            <a:noFill/>
          </a:ln>
        </p:spPr>
      </p:pic>
      <p:sp>
        <p:nvSpPr>
          <p:cNvPr id="217" name="Google Shape;217;p36"/>
          <p:cNvSpPr txBox="1"/>
          <p:nvPr/>
        </p:nvSpPr>
        <p:spPr>
          <a:xfrm>
            <a:off x="3267688" y="2299450"/>
            <a:ext cx="6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Fig 1.4</a:t>
            </a:r>
            <a:endParaRPr b="1">
              <a:latin typeface="Calibri"/>
              <a:ea typeface="Calibri"/>
              <a:cs typeface="Calibri"/>
              <a:sym typeface="Calibri"/>
            </a:endParaRPr>
          </a:p>
        </p:txBody>
      </p:sp>
      <p:sp>
        <p:nvSpPr>
          <p:cNvPr id="218" name="Google Shape;218;p36"/>
          <p:cNvSpPr txBox="1"/>
          <p:nvPr/>
        </p:nvSpPr>
        <p:spPr>
          <a:xfrm>
            <a:off x="21550" y="2812025"/>
            <a:ext cx="717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Now we analyse from which marketing channels do the </a:t>
            </a:r>
            <a:r>
              <a:rPr lang="en" b="1">
                <a:latin typeface="Calibri"/>
                <a:ea typeface="Calibri"/>
                <a:cs typeface="Calibri"/>
                <a:sym typeface="Calibri"/>
              </a:rPr>
              <a:t>potential </a:t>
            </a:r>
            <a:r>
              <a:rPr lang="en">
                <a:latin typeface="Calibri"/>
                <a:ea typeface="Calibri"/>
                <a:cs typeface="Calibri"/>
                <a:sym typeface="Calibri"/>
              </a:rPr>
              <a:t>customers enter the Disney’s website.</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For those whose first purchase is during the period we find that :- </a:t>
            </a: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Observation (1.4) : -</a:t>
            </a:r>
            <a:endParaRPr b="1">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lphaLcParenR"/>
            </a:pPr>
            <a:r>
              <a:rPr lang="en">
                <a:solidFill>
                  <a:schemeClr val="dk1"/>
                </a:solidFill>
                <a:latin typeface="Calibri"/>
                <a:ea typeface="Calibri"/>
                <a:cs typeface="Calibri"/>
                <a:sym typeface="Calibri"/>
              </a:rPr>
              <a:t>The </a:t>
            </a:r>
            <a:r>
              <a:rPr lang="en" b="1">
                <a:solidFill>
                  <a:schemeClr val="dk1"/>
                </a:solidFill>
                <a:latin typeface="Calibri"/>
                <a:ea typeface="Calibri"/>
                <a:cs typeface="Calibri"/>
                <a:sym typeface="Calibri"/>
              </a:rPr>
              <a:t>top 3 marketing channels</a:t>
            </a:r>
            <a:r>
              <a:rPr lang="en" b="1">
                <a:solidFill>
                  <a:srgbClr val="FA0F00"/>
                </a:solidFill>
                <a:latin typeface="Calibri"/>
                <a:ea typeface="Calibri"/>
                <a:cs typeface="Calibri"/>
                <a:sym typeface="Calibri"/>
              </a:rPr>
              <a:t> </a:t>
            </a:r>
            <a:r>
              <a:rPr lang="en">
                <a:solidFill>
                  <a:schemeClr val="dk1"/>
                </a:solidFill>
                <a:latin typeface="Calibri"/>
                <a:ea typeface="Calibri"/>
                <a:cs typeface="Calibri"/>
                <a:sym typeface="Calibri"/>
              </a:rPr>
              <a:t>are </a:t>
            </a:r>
            <a:r>
              <a:rPr lang="en" b="1">
                <a:solidFill>
                  <a:srgbClr val="FA0F00"/>
                </a:solidFill>
                <a:latin typeface="Calibri"/>
                <a:ea typeface="Calibri"/>
                <a:cs typeface="Calibri"/>
                <a:sym typeface="Calibri"/>
              </a:rPr>
              <a:t>Direct, Natural Search and Paid Search</a:t>
            </a:r>
            <a:endParaRPr b="1">
              <a:solidFill>
                <a:srgbClr val="FA0F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p:nvPr/>
        </p:nvSpPr>
        <p:spPr>
          <a:xfrm>
            <a:off x="-12900" y="1443650"/>
            <a:ext cx="7226700" cy="213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Let's define a formula for conversion rate of potential customers to customers: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b="1">
                <a:solidFill>
                  <a:schemeClr val="dk1"/>
                </a:solidFill>
                <a:latin typeface="Calibri"/>
                <a:ea typeface="Calibri"/>
                <a:cs typeface="Calibri"/>
                <a:sym typeface="Calibri"/>
              </a:rPr>
              <a:t>Conversion rate of potential customers to customers = </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 sz="900" b="1">
                <a:solidFill>
                  <a:srgbClr val="FA0F00"/>
                </a:solidFill>
              </a:rPr>
              <a:t>{[(𝚺 New Customers) + (𝚺 Return Customers) + (𝚺 Loyal Customers)] of node (i+1)  / (𝚺 Not a Customer) of node i  } *100</a:t>
            </a:r>
            <a:endParaRPr sz="900" b="1">
              <a:solidFill>
                <a:srgbClr val="FA0F00"/>
              </a:solidFill>
            </a:endParaRPr>
          </a:p>
          <a:p>
            <a:pPr marL="0" lvl="0" indent="0" algn="l" rtl="0">
              <a:spcBef>
                <a:spcPts val="0"/>
              </a:spcBef>
              <a:spcAft>
                <a:spcPts val="0"/>
              </a:spcAft>
              <a:buNone/>
            </a:pPr>
            <a:endParaRPr sz="900" b="1">
              <a:solidFill>
                <a:srgbClr val="FA0F00"/>
              </a:solidFill>
            </a:endParaRPr>
          </a:p>
          <a:p>
            <a:pPr marL="0" lvl="0" indent="0" algn="l" rtl="0">
              <a:spcBef>
                <a:spcPts val="0"/>
              </a:spcBef>
              <a:spcAft>
                <a:spcPts val="0"/>
              </a:spcAft>
              <a:buNone/>
            </a:pPr>
            <a:r>
              <a:rPr lang="en" b="1">
                <a:solidFill>
                  <a:schemeClr val="dk1"/>
                </a:solidFill>
              </a:rPr>
              <a:t>According to this formula we observe that the mean of the </a:t>
            </a:r>
            <a:r>
              <a:rPr lang="en" b="1">
                <a:solidFill>
                  <a:srgbClr val="980000"/>
                </a:solidFill>
              </a:rPr>
              <a:t>conversation rate for all the nodes is 0.113</a:t>
            </a:r>
            <a:r>
              <a:rPr lang="en" b="1">
                <a:solidFill>
                  <a:schemeClr val="dk1"/>
                </a:solidFill>
              </a:rPr>
              <a:t> and the </a:t>
            </a:r>
            <a:r>
              <a:rPr lang="en" b="1">
                <a:solidFill>
                  <a:srgbClr val="980000"/>
                </a:solidFill>
              </a:rPr>
              <a:t>standard deviation for the same is 0.0019.</a:t>
            </a:r>
            <a:r>
              <a:rPr lang="en" b="1">
                <a:solidFill>
                  <a:schemeClr val="dk1"/>
                </a:solidFill>
              </a:rPr>
              <a:t> </a:t>
            </a:r>
            <a:br>
              <a:rPr lang="en" b="1">
                <a:solidFill>
                  <a:schemeClr val="dk1"/>
                </a:solidFill>
              </a:rPr>
            </a:br>
            <a:endParaRPr b="1">
              <a:solidFill>
                <a:schemeClr val="dk1"/>
              </a:solidFill>
            </a:endParaRPr>
          </a:p>
          <a:p>
            <a:pPr marL="457200" lvl="0" indent="-317500" algn="l" rtl="0">
              <a:spcBef>
                <a:spcPts val="0"/>
              </a:spcBef>
              <a:spcAft>
                <a:spcPts val="0"/>
              </a:spcAft>
              <a:buClr>
                <a:schemeClr val="dk1"/>
              </a:buClr>
              <a:buSzPts val="1400"/>
              <a:buAutoNum type="alphaLcParenR"/>
            </a:pPr>
            <a:r>
              <a:rPr lang="en">
                <a:solidFill>
                  <a:schemeClr val="dk1"/>
                </a:solidFill>
              </a:rPr>
              <a:t>The </a:t>
            </a:r>
            <a:r>
              <a:rPr lang="en" b="1">
                <a:solidFill>
                  <a:schemeClr val="dk1"/>
                </a:solidFill>
              </a:rPr>
              <a:t>low standard deviation</a:t>
            </a:r>
            <a:r>
              <a:rPr lang="en">
                <a:solidFill>
                  <a:schemeClr val="dk1"/>
                </a:solidFill>
              </a:rPr>
              <a:t> throws light upon the fact that Disney is consistent in retaining its customers once they buy any product for the first time from its website.</a:t>
            </a:r>
            <a:endParaRPr>
              <a:solidFill>
                <a:schemeClr val="dk1"/>
              </a:solidFill>
            </a:endParaRPr>
          </a:p>
        </p:txBody>
      </p:sp>
      <p:sp>
        <p:nvSpPr>
          <p:cNvPr id="224" name="Google Shape;224;p37"/>
          <p:cNvSpPr/>
          <p:nvPr/>
        </p:nvSpPr>
        <p:spPr>
          <a:xfrm rot="5400000">
            <a:off x="3199341" y="-3199343"/>
            <a:ext cx="549900" cy="6948600"/>
          </a:xfrm>
          <a:prstGeom prst="round2SameRect">
            <a:avLst>
              <a:gd name="adj1" fmla="val 50000"/>
              <a:gd name="adj2" fmla="val 0"/>
            </a:avLst>
          </a:prstGeom>
          <a:gradFill>
            <a:gsLst>
              <a:gs pos="0">
                <a:srgbClr val="385623"/>
              </a:gs>
              <a:gs pos="100000">
                <a:srgbClr val="FF0000"/>
              </a:gs>
            </a:gsLst>
            <a:path path="circle">
              <a:fillToRect l="100000" t="100000"/>
            </a:path>
            <a:tileRect r="-100000" b="-100000"/>
          </a:gradFill>
          <a:ln>
            <a:noFill/>
          </a:ln>
        </p:spPr>
        <p:txBody>
          <a:bodyPr spcFirstLastPara="1" wrap="square" lIns="34275" tIns="34275" rIns="342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 name="Google Shape;225;p37"/>
          <p:cNvSpPr txBox="1"/>
          <p:nvPr/>
        </p:nvSpPr>
        <p:spPr>
          <a:xfrm>
            <a:off x="51875" y="51750"/>
            <a:ext cx="6396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0000FF"/>
                </a:solidFill>
                <a:latin typeface="Calibri"/>
                <a:ea typeface="Calibri"/>
                <a:cs typeface="Calibri"/>
                <a:sym typeface="Calibri"/>
              </a:rPr>
              <a:t> </a:t>
            </a:r>
            <a:r>
              <a:rPr lang="en" sz="1700" b="1">
                <a:solidFill>
                  <a:schemeClr val="lt1"/>
                </a:solidFill>
                <a:latin typeface="Calibri"/>
                <a:ea typeface="Calibri"/>
                <a:cs typeface="Calibri"/>
                <a:sym typeface="Calibri"/>
              </a:rPr>
              <a:t>Some Inferences and Conclusions</a:t>
            </a:r>
            <a:endParaRPr>
              <a:solidFill>
                <a:schemeClr val="lt1"/>
              </a:solidFill>
              <a:latin typeface="Calibri"/>
              <a:ea typeface="Calibri"/>
              <a:cs typeface="Calibri"/>
              <a:sym typeface="Calibri"/>
            </a:endParaRPr>
          </a:p>
        </p:txBody>
      </p:sp>
      <p:sp>
        <p:nvSpPr>
          <p:cNvPr id="226" name="Google Shape;226;p37"/>
          <p:cNvSpPr txBox="1"/>
          <p:nvPr/>
        </p:nvSpPr>
        <p:spPr>
          <a:xfrm>
            <a:off x="262275" y="866975"/>
            <a:ext cx="16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3103</Words>
  <Application>Microsoft Office PowerPoint</Application>
  <PresentationFormat>On-screen Show (16:9)</PresentationFormat>
  <Paragraphs>199</Paragraphs>
  <Slides>30</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Calibri</vt:lpstr>
      <vt:lpstr>Open Sans</vt:lpstr>
      <vt:lpstr>Arial</vt:lpstr>
      <vt:lpstr>Noto Sans Symbols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UDIT</dc:creator>
  <cp:lastModifiedBy>UDIT KULKARNI</cp:lastModifiedBy>
  <cp:revision>4</cp:revision>
  <dcterms:modified xsi:type="dcterms:W3CDTF">2021-10-13T05:58:15Z</dcterms:modified>
</cp:coreProperties>
</file>